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7"/>
          </a:solidFill>
        </a:fill>
      </a:tcStyle>
    </a:wholeTbl>
    <a:band2H>
      <a:tcTxStyle/>
      <a:tcStyle>
        <a:tcBdr/>
        <a:fill>
          <a:solidFill>
            <a:srgbClr val="E6EB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1CDCC"/>
          </a:solidFill>
        </a:fill>
      </a:tcStyle>
    </a:wholeTbl>
    <a:band2H>
      <a:tcTxStyle/>
      <a:tcStyle>
        <a:tcBdr/>
        <a:fill>
          <a:solidFill>
            <a:srgbClr val="F8E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E5CA"/>
          </a:solidFill>
        </a:fill>
      </a:tcStyle>
    </a:wholeTbl>
    <a:band2H>
      <a:tcTxStyle/>
      <a:tcStyle>
        <a:tcBdr/>
        <a:fill>
          <a:solidFill>
            <a:srgbClr val="FDF2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285F4"/>
        </a:fontRef>
        <a:srgbClr val="4285F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DFD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285F4"/>
        </a:fontRef>
        <a:srgbClr val="4285F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285F4"/>
              </a:solidFill>
              <a:prstDash val="solid"/>
              <a:round/>
            </a:ln>
          </a:top>
          <a:bottom>
            <a:ln w="254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285F4"/>
              </a:solidFill>
              <a:prstDash val="solid"/>
              <a:round/>
            </a:ln>
          </a:top>
          <a:bottom>
            <a:ln w="254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/>
      <a:tcStyle>
        <a:tcBdr/>
        <a:fill>
          <a:solidFill>
            <a:srgbClr val="E8ED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285F4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285F4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285F4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12700" cap="flat">
              <a:solidFill>
                <a:srgbClr val="4285F4"/>
              </a:solidFill>
              <a:prstDash val="solid"/>
              <a:round/>
            </a:ln>
          </a:top>
          <a:bottom>
            <a:ln w="127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solidFill>
            <a:srgbClr val="4285F4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12700" cap="flat">
              <a:solidFill>
                <a:srgbClr val="4285F4"/>
              </a:solidFill>
              <a:prstDash val="solid"/>
              <a:round/>
            </a:ln>
          </a:top>
          <a:bottom>
            <a:ln w="127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solidFill>
            <a:srgbClr val="4285F4">
              <a:alpha val="20000"/>
            </a:srgbClr>
          </a:solidFill>
        </a:fill>
      </a:tcStyle>
    </a:firstCol>
    <a:lastRow>
      <a:tcTxStyle b="on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50800" cap="flat">
              <a:solidFill>
                <a:srgbClr val="4285F4"/>
              </a:solidFill>
              <a:prstDash val="solid"/>
              <a:round/>
            </a:ln>
          </a:top>
          <a:bottom>
            <a:ln w="127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12700" cap="flat">
              <a:solidFill>
                <a:srgbClr val="4285F4"/>
              </a:solidFill>
              <a:prstDash val="solid"/>
              <a:round/>
            </a:ln>
          </a:top>
          <a:bottom>
            <a:ln w="254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j-lt"/>
        <a:ea typeface="+mj-ea"/>
        <a:cs typeface="+mj-cs"/>
        <a:sym typeface="Arial"/>
      </a:defRPr>
    </a:lvl1pPr>
    <a:lvl2pPr indent="228600" latinLnBrk="0">
      <a:defRPr>
        <a:latin typeface="+mj-lt"/>
        <a:ea typeface="+mj-ea"/>
        <a:cs typeface="+mj-cs"/>
        <a:sym typeface="Arial"/>
      </a:defRPr>
    </a:lvl2pPr>
    <a:lvl3pPr indent="457200" latinLnBrk="0">
      <a:defRPr>
        <a:latin typeface="+mj-lt"/>
        <a:ea typeface="+mj-ea"/>
        <a:cs typeface="+mj-cs"/>
        <a:sym typeface="Arial"/>
      </a:defRPr>
    </a:lvl3pPr>
    <a:lvl4pPr indent="685800" latinLnBrk="0">
      <a:defRPr>
        <a:latin typeface="+mj-lt"/>
        <a:ea typeface="+mj-ea"/>
        <a:cs typeface="+mj-cs"/>
        <a:sym typeface="Arial"/>
      </a:defRPr>
    </a:lvl4pPr>
    <a:lvl5pPr indent="914400" latinLnBrk="0">
      <a:defRPr>
        <a:latin typeface="+mj-lt"/>
        <a:ea typeface="+mj-ea"/>
        <a:cs typeface="+mj-cs"/>
        <a:sym typeface="Arial"/>
      </a:defRPr>
    </a:lvl5pPr>
    <a:lvl6pPr indent="1143000" latinLnBrk="0">
      <a:defRPr>
        <a:latin typeface="+mj-lt"/>
        <a:ea typeface="+mj-ea"/>
        <a:cs typeface="+mj-cs"/>
        <a:sym typeface="Arial"/>
      </a:defRPr>
    </a:lvl6pPr>
    <a:lvl7pPr indent="1371600" latinLnBrk="0">
      <a:defRPr>
        <a:latin typeface="+mj-lt"/>
        <a:ea typeface="+mj-ea"/>
        <a:cs typeface="+mj-cs"/>
        <a:sym typeface="Arial"/>
      </a:defRPr>
    </a:lvl7pPr>
    <a:lvl8pPr indent="1600200" latinLnBrk="0">
      <a:defRPr>
        <a:latin typeface="+mj-lt"/>
        <a:ea typeface="+mj-ea"/>
        <a:cs typeface="+mj-cs"/>
        <a:sym typeface="Arial"/>
      </a:defRPr>
    </a:lvl8pPr>
    <a:lvl9pPr indent="1828800" latinLnBrk="0">
      <a:defRPr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;p2"/>
          <p:cNvSpPr/>
          <p:nvPr/>
        </p:nvSpPr>
        <p:spPr>
          <a:xfrm flipH="1">
            <a:off x="10995200" y="5661233"/>
            <a:ext cx="1196801" cy="119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" name="Google Shape;11;p2"/>
          <p:cNvSpPr/>
          <p:nvPr/>
        </p:nvSpPr>
        <p:spPr>
          <a:xfrm flipH="1">
            <a:off x="10995200" y="5661166"/>
            <a:ext cx="1196801" cy="119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80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7" name="Picture 18" descr="Picture 18"/>
          <p:cNvPicPr>
            <a:picLocks noChangeAspect="1"/>
          </p:cNvPicPr>
          <p:nvPr/>
        </p:nvPicPr>
        <p:blipFill>
          <a:blip r:embed="rId2"/>
          <a:srcRect l="53526" r="17"/>
          <a:stretch>
            <a:fillRect/>
          </a:stretch>
        </p:blipFill>
        <p:spPr>
          <a:xfrm>
            <a:off x="-29868" y="0"/>
            <a:ext cx="5976001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19" descr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069" y="6244013"/>
            <a:ext cx="2728687" cy="56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20" descr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658" y="5980117"/>
            <a:ext cx="1894864" cy="108622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Titteltekst"/>
          <p:cNvSpPr txBox="1">
            <a:spLocks noGrp="1"/>
          </p:cNvSpPr>
          <p:nvPr>
            <p:ph type="title"/>
          </p:nvPr>
        </p:nvSpPr>
        <p:spPr>
          <a:xfrm>
            <a:off x="6313715" y="348343"/>
            <a:ext cx="5341257" cy="2478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56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Titteltekst</a:t>
            </a:r>
          </a:p>
        </p:txBody>
      </p:sp>
      <p:sp>
        <p:nvSpPr>
          <p:cNvPr id="21" name="Brødtekst nivå én…"/>
          <p:cNvSpPr txBox="1">
            <a:spLocks noGrp="1"/>
          </p:cNvSpPr>
          <p:nvPr>
            <p:ph type="body" sz="quarter" idx="1"/>
          </p:nvPr>
        </p:nvSpPr>
        <p:spPr>
          <a:xfrm>
            <a:off x="6287542" y="3420655"/>
            <a:ext cx="5393601" cy="16468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pic>
        <p:nvPicPr>
          <p:cNvPr id="22" name="Picture 2" descr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582" y="6229527"/>
            <a:ext cx="1268514" cy="560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xx%"/>
          <p:cNvSpPr txBox="1">
            <a:spLocks noGrp="1"/>
          </p:cNvSpPr>
          <p:nvPr>
            <p:ph type="title" hasCustomPrompt="1"/>
          </p:nvPr>
        </p:nvSpPr>
        <p:spPr>
          <a:xfrm>
            <a:off x="634000" y="1678033"/>
            <a:ext cx="10962800" cy="26180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xx%</a:t>
            </a:r>
          </a:p>
        </p:txBody>
      </p:sp>
      <p:sp>
        <p:nvSpPr>
          <p:cNvPr id="124" name="Brødtekst nivå én…"/>
          <p:cNvSpPr txBox="1">
            <a:spLocks noGrp="1"/>
          </p:cNvSpPr>
          <p:nvPr>
            <p:ph type="body" sz="half" idx="1"/>
          </p:nvPr>
        </p:nvSpPr>
        <p:spPr>
          <a:xfrm>
            <a:off x="634000" y="4406167"/>
            <a:ext cx="10962800" cy="1734401"/>
          </a:xfrm>
          <a:prstGeom prst="rect">
            <a:avLst/>
          </a:prstGeom>
        </p:spPr>
        <p:txBody>
          <a:bodyPr>
            <a:normAutofit/>
          </a:bodyPr>
          <a:lstStyle>
            <a:lvl1pPr marL="609554" indent="-457167" algn="ctr">
              <a:buClr>
                <a:srgbClr val="091F5C"/>
              </a:buClr>
              <a:defRPr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1219109" indent="-423301" algn="ctr">
              <a:buClr>
                <a:srgbClr val="091F5C"/>
              </a:buClr>
              <a:defRPr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1828663" indent="-423301" algn="ctr">
              <a:buClr>
                <a:srgbClr val="091F5C"/>
              </a:buClr>
              <a:defRPr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2438218" indent="-423301" algn="ctr">
              <a:buClr>
                <a:srgbClr val="091F5C"/>
              </a:buClr>
              <a:defRPr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3047771" indent="-423301" algn="ctr">
              <a:buClr>
                <a:srgbClr val="091F5C"/>
              </a:buClr>
              <a:defRPr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125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808950" y="6402777"/>
            <a:ext cx="287372" cy="3860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teltekst"/>
          <p:cNvSpPr txBox="1">
            <a:spLocks noGrp="1"/>
          </p:cNvSpPr>
          <p:nvPr>
            <p:ph type="title"/>
          </p:nvPr>
        </p:nvSpPr>
        <p:spPr>
          <a:xfrm>
            <a:off x="7779656" y="2753799"/>
            <a:ext cx="3797744" cy="13504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Titteltekst</a:t>
            </a:r>
          </a:p>
        </p:txBody>
      </p:sp>
      <p:sp>
        <p:nvSpPr>
          <p:cNvPr id="30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19;p4"/>
          <p:cNvSpPr/>
          <p:nvPr/>
        </p:nvSpPr>
        <p:spPr>
          <a:xfrm rot="10800000" flipH="1">
            <a:off x="0" y="2247999"/>
            <a:ext cx="12192000" cy="461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" name="Titteltekst"/>
          <p:cNvSpPr txBox="1">
            <a:spLocks noGrp="1"/>
          </p:cNvSpPr>
          <p:nvPr>
            <p:ph type="title"/>
          </p:nvPr>
        </p:nvSpPr>
        <p:spPr>
          <a:xfrm>
            <a:off x="0" y="67575"/>
            <a:ext cx="12192000" cy="102360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Titteltekst</a:t>
            </a:r>
          </a:p>
        </p:txBody>
      </p:sp>
      <p:sp>
        <p:nvSpPr>
          <p:cNvPr id="39" name="Brødtekst nivå én…"/>
          <p:cNvSpPr txBox="1">
            <a:spLocks noGrp="1"/>
          </p:cNvSpPr>
          <p:nvPr>
            <p:ph type="body" idx="1"/>
          </p:nvPr>
        </p:nvSpPr>
        <p:spPr>
          <a:xfrm>
            <a:off x="290286" y="1355073"/>
            <a:ext cx="11611428" cy="4817294"/>
          </a:xfrm>
          <a:prstGeom prst="rect">
            <a:avLst/>
          </a:prstGeom>
        </p:spPr>
        <p:txBody>
          <a:bodyPr>
            <a:normAutofit/>
          </a:bodyPr>
          <a:lstStyle>
            <a:lvl1pPr marL="609554" indent="-457166">
              <a:spcBef>
                <a:spcPts val="600"/>
              </a:spcBef>
              <a:buClr>
                <a:srgbClr val="091F5C"/>
              </a:buClr>
              <a:buSzPts val="2000"/>
              <a:defRPr sz="2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1266143" indent="-470334">
              <a:spcBef>
                <a:spcPts val="600"/>
              </a:spcBef>
              <a:buClr>
                <a:srgbClr val="091F5C"/>
              </a:buClr>
              <a:buSzPts val="2000"/>
              <a:defRPr sz="2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1875697" indent="-470334">
              <a:spcBef>
                <a:spcPts val="600"/>
              </a:spcBef>
              <a:buClr>
                <a:srgbClr val="091F5C"/>
              </a:buClr>
              <a:buSzPts val="2000"/>
              <a:defRPr sz="2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2485251" indent="-470334">
              <a:spcBef>
                <a:spcPts val="600"/>
              </a:spcBef>
              <a:buClr>
                <a:srgbClr val="091F5C"/>
              </a:buClr>
              <a:buSzPts val="2000"/>
              <a:defRPr sz="2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3094805" indent="-470334">
              <a:spcBef>
                <a:spcPts val="600"/>
              </a:spcBef>
              <a:buClr>
                <a:srgbClr val="091F5C"/>
              </a:buClr>
              <a:buSzPts val="2000"/>
              <a:defRPr sz="2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40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41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069" y="6244013"/>
            <a:ext cx="2728687" cy="56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658" y="5980117"/>
            <a:ext cx="1894864" cy="1086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Picture 12" descr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582" y="6229527"/>
            <a:ext cx="1268514" cy="560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25;p5"/>
          <p:cNvSpPr/>
          <p:nvPr/>
        </p:nvSpPr>
        <p:spPr>
          <a:xfrm rot="10800000" flipH="1">
            <a:off x="0" y="2247999"/>
            <a:ext cx="12192000" cy="461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" name="Titteltekst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Titteltekst</a:t>
            </a:r>
          </a:p>
        </p:txBody>
      </p:sp>
      <p:sp>
        <p:nvSpPr>
          <p:cNvPr id="52" name="Brødtekst nivå én…"/>
          <p:cNvSpPr txBox="1">
            <a:spLocks noGrp="1"/>
          </p:cNvSpPr>
          <p:nvPr>
            <p:ph type="body" sz="half" idx="1"/>
          </p:nvPr>
        </p:nvSpPr>
        <p:spPr>
          <a:xfrm>
            <a:off x="629200" y="2558767"/>
            <a:ext cx="5333201" cy="3613601"/>
          </a:xfrm>
          <a:prstGeom prst="rect">
            <a:avLst/>
          </a:prstGeom>
        </p:spPr>
        <p:txBody>
          <a:bodyPr>
            <a:normAutofit/>
          </a:bodyPr>
          <a:lstStyle>
            <a:lvl1pPr marL="609554" indent="-423301">
              <a:buClr>
                <a:srgbClr val="091F5C"/>
              </a:buClr>
              <a:buSzPts val="2000"/>
              <a:defRPr sz="2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1320702" indent="-507963">
              <a:buClr>
                <a:srgbClr val="091F5C"/>
              </a:buClr>
              <a:buSzPts val="2000"/>
              <a:defRPr sz="2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1930256" indent="-507963">
              <a:buClr>
                <a:srgbClr val="091F5C"/>
              </a:buClr>
              <a:buSzPts val="2000"/>
              <a:defRPr sz="2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2539810" indent="-507963">
              <a:buClr>
                <a:srgbClr val="091F5C"/>
              </a:buClr>
              <a:buSzPts val="2000"/>
              <a:defRPr sz="2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3149364" indent="-507963">
              <a:buClr>
                <a:srgbClr val="091F5C"/>
              </a:buClr>
              <a:buSzPts val="2000"/>
              <a:defRPr sz="2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53" name="Google Shape;29;p5"/>
          <p:cNvSpPr txBox="1">
            <a:spLocks noGrp="1"/>
          </p:cNvSpPr>
          <p:nvPr>
            <p:ph type="body" sz="half" idx="13"/>
          </p:nvPr>
        </p:nvSpPr>
        <p:spPr>
          <a:xfrm>
            <a:off x="6259000" y="2558767"/>
            <a:ext cx="5333201" cy="36136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09554" indent="-423301">
              <a:buClr>
                <a:srgbClr val="091F5C"/>
              </a:buClr>
              <a:buSzPts val="2000"/>
              <a:defRPr sz="2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54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5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069" y="6244013"/>
            <a:ext cx="2728687" cy="56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658" y="5980117"/>
            <a:ext cx="1894864" cy="1086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Picture 13" descr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582" y="6229527"/>
            <a:ext cx="1268514" cy="560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32;p6"/>
          <p:cNvSpPr/>
          <p:nvPr/>
        </p:nvSpPr>
        <p:spPr>
          <a:xfrm rot="10800000" flipH="1">
            <a:off x="0" y="875199"/>
            <a:ext cx="12192000" cy="5982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solidFill>
                  <a:srgbClr val="808080"/>
                </a:solidFill>
              </a:defRPr>
            </a:pPr>
            <a:endParaRPr/>
          </a:p>
        </p:txBody>
      </p:sp>
      <p:sp>
        <p:nvSpPr>
          <p:cNvPr id="65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6" name="Titteltekst"/>
          <p:cNvSpPr txBox="1">
            <a:spLocks noGrp="1"/>
          </p:cNvSpPr>
          <p:nvPr>
            <p:ph type="title"/>
          </p:nvPr>
        </p:nvSpPr>
        <p:spPr>
          <a:xfrm>
            <a:off x="0" y="67575"/>
            <a:ext cx="12192000" cy="102360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Titteltekst</a:t>
            </a:r>
          </a:p>
        </p:txBody>
      </p:sp>
      <p:pic>
        <p:nvPicPr>
          <p:cNvPr id="67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069" y="6244013"/>
            <a:ext cx="2728687" cy="56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658" y="5980117"/>
            <a:ext cx="1894864" cy="1086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Picture 11" descr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582" y="6229527"/>
            <a:ext cx="1268514" cy="560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37;p7"/>
          <p:cNvSpPr/>
          <p:nvPr/>
        </p:nvSpPr>
        <p:spPr>
          <a:xfrm rot="10800000" flipH="1">
            <a:off x="4436700" y="0"/>
            <a:ext cx="7823201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solidFill>
                  <a:srgbClr val="808080"/>
                </a:solidFill>
              </a:defRPr>
            </a:pPr>
            <a:endParaRPr/>
          </a:p>
        </p:txBody>
      </p:sp>
      <p:sp>
        <p:nvSpPr>
          <p:cNvPr id="77" name="Titteltekst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1" cy="12712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Titteltekst</a:t>
            </a:r>
          </a:p>
        </p:txBody>
      </p:sp>
      <p:sp>
        <p:nvSpPr>
          <p:cNvPr id="78" name="Brødtekst nivå én…"/>
          <p:cNvSpPr txBox="1">
            <a:spLocks noGrp="1"/>
          </p:cNvSpPr>
          <p:nvPr>
            <p:ph type="body" sz="quarter" idx="1"/>
          </p:nvPr>
        </p:nvSpPr>
        <p:spPr>
          <a:xfrm>
            <a:off x="301433" y="1954400"/>
            <a:ext cx="3744001" cy="4218000"/>
          </a:xfrm>
          <a:prstGeom prst="rect">
            <a:avLst/>
          </a:prstGeom>
        </p:spPr>
        <p:txBody>
          <a:bodyPr>
            <a:normAutofit/>
          </a:bodyPr>
          <a:lstStyle>
            <a:lvl1pPr marL="609554" indent="-406371">
              <a:buClr>
                <a:srgbClr val="FFFFFF"/>
              </a:buClr>
              <a:buSzPts val="1600"/>
              <a:defRPr sz="16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1219109" indent="-406371">
              <a:buClr>
                <a:srgbClr val="FFFFFF"/>
              </a:buClr>
              <a:buSzPts val="1600"/>
              <a:defRPr sz="16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1828663" indent="-406371">
              <a:buClr>
                <a:srgbClr val="FFFFFF"/>
              </a:buClr>
              <a:buSzPts val="1600"/>
              <a:defRPr sz="16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2438218" indent="-406370">
              <a:buClr>
                <a:srgbClr val="FFFFFF"/>
              </a:buClr>
              <a:buSzPts val="1600"/>
              <a:defRPr sz="16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3047771" indent="-406370">
              <a:buClr>
                <a:srgbClr val="FFFFFF"/>
              </a:buClr>
              <a:buSzPts val="1600"/>
              <a:defRPr sz="16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79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0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069" y="6244013"/>
            <a:ext cx="2728687" cy="56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658" y="5980117"/>
            <a:ext cx="1894864" cy="1086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Picture 12" descr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582" y="6229527"/>
            <a:ext cx="1268514" cy="560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teltekst"/>
          <p:cNvSpPr txBox="1">
            <a:spLocks noGrp="1"/>
          </p:cNvSpPr>
          <p:nvPr>
            <p:ph type="title"/>
          </p:nvPr>
        </p:nvSpPr>
        <p:spPr>
          <a:xfrm>
            <a:off x="653666" y="650999"/>
            <a:ext cx="8302802" cy="545440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8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Titteltekst</a:t>
            </a:r>
          </a:p>
        </p:txBody>
      </p:sp>
      <p:sp>
        <p:nvSpPr>
          <p:cNvPr id="90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46;p9"/>
          <p:cNvSpPr/>
          <p:nvPr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8" name="Titteltekst"/>
          <p:cNvSpPr txBox="1">
            <a:spLocks noGrp="1"/>
          </p:cNvSpPr>
          <p:nvPr>
            <p:ph type="title"/>
          </p:nvPr>
        </p:nvSpPr>
        <p:spPr>
          <a:xfrm>
            <a:off x="6447199" y="163776"/>
            <a:ext cx="5393601" cy="121508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56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Titteltekst</a:t>
            </a:r>
          </a:p>
        </p:txBody>
      </p:sp>
      <p:sp>
        <p:nvSpPr>
          <p:cNvPr id="99" name="Brødtekst nivå én…"/>
          <p:cNvSpPr txBox="1">
            <a:spLocks noGrp="1"/>
          </p:cNvSpPr>
          <p:nvPr>
            <p:ph type="body" sz="half" idx="1"/>
          </p:nvPr>
        </p:nvSpPr>
        <p:spPr>
          <a:xfrm>
            <a:off x="6586000" y="1524000"/>
            <a:ext cx="5116001" cy="43684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609554" indent="-457167">
              <a:buClr>
                <a:srgbClr val="091F5C"/>
              </a:buClr>
              <a:buSzPct val="95000"/>
              <a:buFont typeface="Arial"/>
              <a:buChar char="•"/>
              <a:defRPr sz="28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1454277" indent="-658468">
              <a:buClr>
                <a:srgbClr val="091F5C"/>
              </a:buClr>
              <a:buSzPts val="2800"/>
              <a:buFont typeface="Arial"/>
              <a:defRPr sz="28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2063831" indent="-658468">
              <a:buClr>
                <a:srgbClr val="091F5C"/>
              </a:buClr>
              <a:buSzPts val="2800"/>
              <a:buFont typeface="Arial"/>
              <a:defRPr sz="28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2673385" indent="-658468">
              <a:buClr>
                <a:srgbClr val="091F5C"/>
              </a:buClr>
              <a:buSzPts val="2800"/>
              <a:buFont typeface="Arial"/>
              <a:defRPr sz="28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3282939" indent="-658468">
              <a:buClr>
                <a:srgbClr val="091F5C"/>
              </a:buClr>
              <a:buSzPts val="2800"/>
              <a:buFont typeface="Arial"/>
              <a:defRPr sz="28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100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01" name="Picture 15" descr="Picture 15"/>
          <p:cNvPicPr>
            <a:picLocks noChangeAspect="1"/>
          </p:cNvPicPr>
          <p:nvPr/>
        </p:nvPicPr>
        <p:blipFill>
          <a:blip r:embed="rId2"/>
          <a:srcRect l="53526" r="17"/>
          <a:stretch>
            <a:fillRect/>
          </a:stretch>
        </p:blipFill>
        <p:spPr>
          <a:xfrm>
            <a:off x="-29868" y="0"/>
            <a:ext cx="5976001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069" y="6244013"/>
            <a:ext cx="2728687" cy="56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Picture 13" descr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658" y="5980117"/>
            <a:ext cx="1894864" cy="1086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icture 16" descr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582" y="6229527"/>
            <a:ext cx="1268514" cy="560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53;p10"/>
          <p:cNvSpPr/>
          <p:nvPr/>
        </p:nvSpPr>
        <p:spPr>
          <a:xfrm rot="10800000" flipH="1">
            <a:off x="0" y="-1"/>
            <a:ext cx="12192000" cy="6261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2" name="Brødtekst nivå én…"/>
          <p:cNvSpPr txBox="1">
            <a:spLocks noGrp="1"/>
          </p:cNvSpPr>
          <p:nvPr>
            <p:ph type="body" sz="quarter" idx="1"/>
          </p:nvPr>
        </p:nvSpPr>
        <p:spPr>
          <a:xfrm>
            <a:off x="62619" y="6211857"/>
            <a:ext cx="11176001" cy="5956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04775" indent="3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879122" indent="-282222">
              <a:lnSpc>
                <a:spcPct val="100000"/>
              </a:lnSpc>
              <a:buClrTx/>
              <a:buSzPts val="2000"/>
              <a:buFontTx/>
              <a:defRPr sz="2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1336322" indent="-282222">
              <a:lnSpc>
                <a:spcPct val="100000"/>
              </a:lnSpc>
              <a:buClrTx/>
              <a:buSzPts val="2000"/>
              <a:buFontTx/>
              <a:defRPr sz="2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1793522" indent="-282222">
              <a:lnSpc>
                <a:spcPct val="100000"/>
              </a:lnSpc>
              <a:buClrTx/>
              <a:buSzPts val="2000"/>
              <a:buFontTx/>
              <a:defRPr sz="2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2250722" indent="-282222">
              <a:lnSpc>
                <a:spcPct val="100000"/>
              </a:lnSpc>
              <a:buClrTx/>
              <a:buSzPts val="2000"/>
              <a:buFontTx/>
              <a:defRPr sz="2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113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14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069" y="6244013"/>
            <a:ext cx="2728687" cy="56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658" y="5980117"/>
            <a:ext cx="1894864" cy="1086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Picture 11" descr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582" y="6229527"/>
            <a:ext cx="1268514" cy="560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808950" y="6402776"/>
            <a:ext cx="287372" cy="3860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Picture 5" descr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0069" y="6244013"/>
            <a:ext cx="2728687" cy="56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8" descr="Picture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55658" y="5980117"/>
            <a:ext cx="1894864" cy="1086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10" descr="Picture 1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48582" y="6229527"/>
            <a:ext cx="1268514" cy="56026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teltekst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/>
          <a:lstStyle/>
          <a:p>
            <a:r>
              <a:t>Titteltekst</a:t>
            </a:r>
          </a:p>
        </p:txBody>
      </p:sp>
      <p:sp>
        <p:nvSpPr>
          <p:cNvPr id="7" name="Brødtekst nivå én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●"/>
        <a:tabLst/>
        <a:defRPr sz="1800" b="0" i="0" u="none" strike="noStrike" cap="none" spc="0" baseline="0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1pPr>
      <a:lvl2pPr marL="9144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○"/>
        <a:tabLst/>
        <a:defRPr sz="1800" b="0" i="0" u="none" strike="noStrike" cap="none" spc="0" baseline="0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2pPr>
      <a:lvl3pPr marL="13716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■"/>
        <a:tabLst/>
        <a:defRPr sz="1800" b="0" i="0" u="none" strike="noStrike" cap="none" spc="0" baseline="0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3pPr>
      <a:lvl4pPr marL="18288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●"/>
        <a:tabLst/>
        <a:defRPr sz="1800" b="0" i="0" u="none" strike="noStrike" cap="none" spc="0" baseline="0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4pPr>
      <a:lvl5pPr marL="22860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○"/>
        <a:tabLst/>
        <a:defRPr sz="1800" b="0" i="0" u="none" strike="noStrike" cap="none" spc="0" baseline="0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5pPr>
      <a:lvl6pPr marL="27432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■"/>
        <a:tabLst/>
        <a:defRPr sz="1800" b="0" i="0" u="none" strike="noStrike" cap="none" spc="0" baseline="0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6pPr>
      <a:lvl7pPr marL="32004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●"/>
        <a:tabLst/>
        <a:defRPr sz="1800" b="0" i="0" u="none" strike="noStrike" cap="none" spc="0" baseline="0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7pPr>
      <a:lvl8pPr marL="36576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○"/>
        <a:tabLst/>
        <a:defRPr sz="1800" b="0" i="0" u="none" strike="noStrike" cap="none" spc="0" baseline="0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8pPr>
      <a:lvl9pPr marL="41148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■"/>
        <a:tabLst/>
        <a:defRPr sz="1800" b="0" i="0" u="none" strike="noStrike" cap="none" spc="0" baseline="0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142" name="Rational Decision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Rational Decisions</a:t>
            </a:r>
          </a:p>
        </p:txBody>
      </p:sp>
      <p:sp>
        <p:nvSpPr>
          <p:cNvPr id="143" name="Chapter 16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Lesson 5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tudent group ut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Student group utility</a:t>
            </a:r>
          </a:p>
        </p:txBody>
      </p:sp>
      <p:sp>
        <p:nvSpPr>
          <p:cNvPr id="190" name="For each x, adjust p until half the class votes for lottery (M = 10,000)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For each </a:t>
            </a:r>
            <a:r>
              <a:rPr i="1">
                <a:solidFill>
                  <a:srgbClr val="683499"/>
                </a:solidFill>
              </a:rPr>
              <a:t>x</a:t>
            </a:r>
            <a:r>
              <a:t>, adjust </a:t>
            </a:r>
            <a:r>
              <a:rPr i="1">
                <a:solidFill>
                  <a:srgbClr val="683499"/>
                </a:solidFill>
              </a:rPr>
              <a:t>p</a:t>
            </a:r>
            <a:r>
              <a:rPr i="1"/>
              <a:t> </a:t>
            </a:r>
            <a:r>
              <a:t>until half the class votes for lottery (M = 10,000)</a:t>
            </a:r>
          </a:p>
        </p:txBody>
      </p:sp>
      <p:sp>
        <p:nvSpPr>
          <p:cNvPr id="191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192" name="Skjermbilde 2020-06-23 kl. 14.27.32.png" descr="Skjermbilde 2020-06-23 kl. 14.27.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431" y="1780470"/>
            <a:ext cx="8509138" cy="396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Decision net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Decision networks</a:t>
            </a:r>
          </a:p>
        </p:txBody>
      </p:sp>
      <p:sp>
        <p:nvSpPr>
          <p:cNvPr id="195" name="Add action nodes to utility nodes to belief networks…"/>
          <p:cNvSpPr txBox="1">
            <a:spLocks noGrp="1"/>
          </p:cNvSpPr>
          <p:nvPr>
            <p:ph type="body" idx="1"/>
          </p:nvPr>
        </p:nvSpPr>
        <p:spPr>
          <a:xfrm>
            <a:off x="290286" y="933894"/>
            <a:ext cx="11611428" cy="5618521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Add </a:t>
            </a:r>
            <a:r>
              <a:rPr>
                <a:solidFill>
                  <a:srgbClr val="1245CF"/>
                </a:solidFill>
              </a:rPr>
              <a:t>action nodes</a:t>
            </a:r>
            <a:r>
              <a:t> to </a:t>
            </a:r>
            <a:r>
              <a:rPr>
                <a:solidFill>
                  <a:srgbClr val="1245CF"/>
                </a:solidFill>
              </a:rPr>
              <a:t>utility nodes</a:t>
            </a:r>
            <a:r>
              <a:t> to belief networks</a:t>
            </a:r>
          </a:p>
          <a:p>
            <a:pPr marL="0" lvl="1" indent="228600">
              <a:buClrTx/>
              <a:buSzTx/>
              <a:buFontTx/>
              <a:buNone/>
            </a:pPr>
            <a:r>
              <a:t>to enable rational decision making</a:t>
            </a:r>
          </a:p>
          <a:p>
            <a:pPr marL="0" lvl="1" indent="228600">
              <a:buClrTx/>
              <a:buSzTx/>
              <a:buFontTx/>
              <a:buNone/>
            </a:pPr>
            <a:endParaRPr/>
          </a:p>
          <a:p>
            <a:pPr marL="0" lvl="1" indent="228600">
              <a:buClrTx/>
              <a:buSzTx/>
              <a:buFontTx/>
              <a:buNone/>
            </a:pPr>
            <a:endParaRPr/>
          </a:p>
          <a:p>
            <a:pPr marL="0" lvl="1" indent="228600">
              <a:buClrTx/>
              <a:buSzTx/>
              <a:buFontTx/>
              <a:buNone/>
            </a:pPr>
            <a:endParaRPr/>
          </a:p>
          <a:p>
            <a:pPr marL="0" lvl="1" indent="228600">
              <a:buClrTx/>
              <a:buSzTx/>
              <a:buFontTx/>
              <a:buNone/>
            </a:pPr>
            <a:endParaRPr/>
          </a:p>
          <a:p>
            <a:pPr marL="0" lvl="1" indent="228600">
              <a:buClrTx/>
              <a:buSzTx/>
              <a:buFontTx/>
              <a:buNone/>
            </a:pPr>
            <a:endParaRPr/>
          </a:p>
          <a:p>
            <a:pPr marL="0" lvl="1" indent="22860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Algorithm:</a:t>
            </a:r>
          </a:p>
          <a:p>
            <a:pPr marL="0" lvl="1" indent="228600">
              <a:buClrTx/>
              <a:buSzTx/>
              <a:buFontTx/>
              <a:buNone/>
            </a:pPr>
            <a:r>
              <a:t>For each value of action node</a:t>
            </a:r>
          </a:p>
          <a:p>
            <a:pPr marL="0" lvl="2" indent="457200">
              <a:buClrTx/>
              <a:buSzTx/>
              <a:buFontTx/>
              <a:buNone/>
            </a:pPr>
            <a:r>
              <a:t>compute expected value of utility node given action, evidence</a:t>
            </a:r>
          </a:p>
          <a:p>
            <a:pPr marL="0" indent="0">
              <a:buClrTx/>
              <a:buSzTx/>
              <a:buFontTx/>
              <a:buNone/>
            </a:pPr>
            <a:r>
              <a:t>Return MEU action</a:t>
            </a:r>
          </a:p>
        </p:txBody>
      </p:sp>
      <p:sp>
        <p:nvSpPr>
          <p:cNvPr id="196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29302" y="6402776"/>
            <a:ext cx="367020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197" name="Skjermbilde 2020-06-23 kl. 14.31.14.png" descr="Skjermbilde 2020-06-23 kl. 14.31.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907" y="1977989"/>
            <a:ext cx="3802186" cy="29020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Multiattribute ut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Multiattribute utility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How can we handle utility functions of many variables  ?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ClrTx/>
                  <a:buSzTx/>
                  <a:buFontTx/>
                  <a:buNone/>
                </a:pPr>
                <a:r>
                  <a:t>How can we handle utility functions of many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t>?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E.g., what is </a:t>
                </a:r>
                <a:r>
                  <a:rPr i="1">
                    <a:solidFill>
                      <a:srgbClr val="683499"/>
                    </a:solidFill>
                  </a:rPr>
                  <a:t>U</a:t>
                </a:r>
                <a:r>
                  <a:rPr>
                    <a:solidFill>
                      <a:srgbClr val="683499"/>
                    </a:solidFill>
                  </a:rPr>
                  <a:t>(Deaths, </a:t>
                </a:r>
                <a:r>
                  <a:rPr i="1">
                    <a:solidFill>
                      <a:srgbClr val="683499"/>
                    </a:solidFill>
                  </a:rPr>
                  <a:t>Noise</a:t>
                </a:r>
                <a:r>
                  <a:rPr>
                    <a:solidFill>
                      <a:srgbClr val="683499"/>
                    </a:solidFill>
                  </a:rPr>
                  <a:t>, </a:t>
                </a:r>
                <a:r>
                  <a:rPr i="1">
                    <a:solidFill>
                      <a:srgbClr val="683499"/>
                    </a:solidFill>
                  </a:rPr>
                  <a:t>Cost</a:t>
                </a:r>
                <a:r>
                  <a:rPr>
                    <a:solidFill>
                      <a:srgbClr val="683499"/>
                    </a:solidFill>
                  </a:rPr>
                  <a:t>)</a:t>
                </a:r>
                <a:r>
                  <a:t>?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endParaRPr/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How can complex utility functions be assessed from preference behaviour?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Idea 1: identify conditions under which decisions can be made without</a:t>
                </a:r>
              </a:p>
              <a:p>
                <a:pPr marL="0" lvl="1" indent="228600">
                  <a:buClrTx/>
                  <a:buSzTx/>
                  <a:buFontTx/>
                  <a:buNone/>
                </a:pPr>
                <a:r>
                  <a:t>complete identification </a:t>
                </a:r>
                <a:r>
                  <a:rPr i="1">
                    <a:solidFill>
                      <a:srgbClr val="683499"/>
                    </a:solidFill>
                  </a:rPr>
                  <a:t>U(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i="1">
                    <a:solidFill>
                      <a:srgbClr val="683499"/>
                    </a:solidFill>
                  </a:rPr>
                  <a:t>)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Idea 2: identify various types of </a:t>
                </a:r>
                <a:r>
                  <a:rPr b="1">
                    <a:solidFill>
                      <a:srgbClr val="EA3322"/>
                    </a:solidFill>
                  </a:rPr>
                  <a:t>independence</a:t>
                </a:r>
                <a:r>
                  <a:rPr b="1"/>
                  <a:t> </a:t>
                </a:r>
                <a:r>
                  <a:t>in preferences and derive consequent canonical forms for </a:t>
                </a:r>
                <a:r>
                  <a:rPr i="1">
                    <a:solidFill>
                      <a:srgbClr val="683499"/>
                    </a:solidFill>
                  </a:rPr>
                  <a:t>U</a:t>
                </a:r>
                <a:r>
                  <a:rPr>
                    <a:solidFill>
                      <a:srgbClr val="683499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>
                    <a:solidFill>
                      <a:srgbClr val="6834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00" name="How can we handle utility functions of many variables  ?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trict domin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Strict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ypically define attributes such that U is monotonic in each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ClrTx/>
                  <a:buSzTx/>
                  <a:buFontTx/>
                  <a:buNone/>
                </a:pPr>
                <a:r>
                  <a:t>Typically define attributes such that </a:t>
                </a:r>
                <a:r>
                  <a:rPr i="1">
                    <a:solidFill>
                      <a:srgbClr val="683499"/>
                    </a:solidFill>
                  </a:rPr>
                  <a:t>U</a:t>
                </a:r>
                <a:r>
                  <a:t> is </a:t>
                </a:r>
                <a:r>
                  <a:rPr>
                    <a:solidFill>
                      <a:srgbClr val="1245CF"/>
                    </a:solidFill>
                  </a:rPr>
                  <a:t>monotonic</a:t>
                </a:r>
                <a:r>
                  <a:t> in each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Strict dominance: choice </a:t>
                </a:r>
                <a:r>
                  <a:rPr i="1">
                    <a:solidFill>
                      <a:srgbClr val="683499"/>
                    </a:solidFill>
                  </a:rPr>
                  <a:t>B</a:t>
                </a:r>
                <a:r>
                  <a:rPr i="1"/>
                  <a:t> </a:t>
                </a:r>
                <a:r>
                  <a:t>strictly dominates choice </a:t>
                </a:r>
                <a:r>
                  <a:rPr i="1">
                    <a:solidFill>
                      <a:srgbClr val="683499"/>
                    </a:solidFill>
                  </a:rPr>
                  <a:t>A</a:t>
                </a:r>
                <a:r>
                  <a:rPr i="1"/>
                  <a:t> </a:t>
                </a:r>
                <a:r>
                  <a:t>iff</a:t>
                </a:r>
              </a:p>
              <a:p>
                <a:pPr marL="0" lvl="2" indent="457200"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)≥</m:t>
                    </m:r>
                    <m:sSub>
                      <m:sSubPr>
                        <m:ctrlP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(and hence </a:t>
                </a:r>
                <a14:m>
                  <m:oMath xmlns:m="http://schemas.openxmlformats.org/officeDocument/2006/math"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)≥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)</a:t>
                </a:r>
                <a:endParaRPr>
                  <a:solidFill>
                    <a:srgbClr val="683499"/>
                  </a:solidFill>
                </a:endParaRPr>
              </a:p>
            </p:txBody>
          </p:sp>
        </mc:Choice>
        <mc:Fallback xmlns="">
          <p:sp>
            <p:nvSpPr>
              <p:cNvPr id="204" name="Typically define attributes such that U is monotonic in each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206" name="Skjermbilde 2020-06-23 kl. 15.19.54.png" descr="Skjermbilde 2020-06-23 kl. 15.19.5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780" y="2957695"/>
            <a:ext cx="8036440" cy="3190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tochastic domin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Stochastic dominance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Distribution   stochastically dominates distribution   iff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ClrTx/>
                  <a:buSzTx/>
                  <a:buFontTx/>
                  <a:buNone/>
                </a:pPr>
                <a:endParaRPr/>
              </a:p>
              <a:p>
                <a:pPr marL="0" indent="0">
                  <a:buClrTx/>
                  <a:buSzTx/>
                  <a:buFontTx/>
                  <a:buNone/>
                </a:pPr>
                <a:endParaRPr/>
              </a:p>
              <a:p>
                <a:pPr marL="0" indent="0">
                  <a:buClrTx/>
                  <a:buSzTx/>
                  <a:buFontTx/>
                  <a:buNone/>
                </a:pPr>
                <a:endParaRPr/>
              </a:p>
              <a:p>
                <a:pPr marL="0" indent="0">
                  <a:buClrTx/>
                  <a:buSzTx/>
                  <a:buFontTx/>
                  <a:buNone/>
                </a:pPr>
                <a:endParaRPr/>
              </a:p>
              <a:p>
                <a:pPr marL="0" indent="0">
                  <a:buClrTx/>
                  <a:buSzTx/>
                  <a:buFontTx/>
                  <a:buNone/>
                </a:pPr>
                <a:endParaRPr/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t> stochastically dominates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2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2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22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t> iff </a:t>
                </a:r>
                <a14:m>
                  <m:oMath xmlns:m="http://schemas.openxmlformats.org/officeDocument/2006/math"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sSubSup>
                      <m:sSubSup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∫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𝑑𝑥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∫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>
                  <a:solidFill>
                    <a:srgbClr val="683499"/>
                  </a:solidFill>
                </a:endParaRPr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If </a:t>
                </a:r>
                <a:r>
                  <a:rPr i="1">
                    <a:solidFill>
                      <a:srgbClr val="683499"/>
                    </a:solidFill>
                  </a:rPr>
                  <a:t>U</a:t>
                </a:r>
                <a:r>
                  <a:t> is monotonic in </a:t>
                </a:r>
                <a:r>
                  <a:rPr i="1">
                    <a:solidFill>
                      <a:srgbClr val="683499"/>
                    </a:solidFill>
                  </a:rPr>
                  <a:t>x</a:t>
                </a:r>
                <a: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>
                    <a:solidFill>
                      <a:srgbClr val="683499"/>
                    </a:solidFill>
                  </a:rPr>
                  <a:t> </a:t>
                </a:r>
                <a:r>
                  <a:t>with outcome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>
                    <a:solidFill>
                      <a:srgbClr val="683499"/>
                    </a:solidFill>
                  </a:rPr>
                  <a:t> </a:t>
                </a:r>
                <a:r>
                  <a:t>stochastically dominates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3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3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sz="23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>
                    <a:solidFill>
                      <a:srgbClr val="683499"/>
                    </a:solidFill>
                  </a:rPr>
                  <a:t> </a:t>
                </a:r>
                <a:r>
                  <a:t>with the outcome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2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2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22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t>: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Multiattribute case: stochastic dominance on all attributes </a:t>
                </a:r>
                <a14:m>
                  <m:oMath xmlns:m="http://schemas.openxmlformats.org/officeDocument/2006/math">
                    <m:r>
                      <a:rPr sz="2850" i="1">
                        <a:solidFill>
                          <a:srgbClr val="081F5C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t> optimal</a:t>
                </a:r>
              </a:p>
            </p:txBody>
          </p:sp>
        </mc:Choice>
        <mc:Fallback xmlns="">
          <p:sp>
            <p:nvSpPr>
              <p:cNvPr id="209" name="Distribution   stochastically dominates distribution   iff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211" name="Skjermbilde 2020-06-23 kl. 15.30.14.png" descr="Skjermbilde 2020-06-23 kl. 15.30.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560" y="799796"/>
            <a:ext cx="7482880" cy="2671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tochastic dominance continu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Stochastic dominance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Stochastic dominance can often be determined without each distributions using qualitative reasoning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ClrTx/>
                  <a:buSzTx/>
                  <a:buFontTx/>
                  <a:buNone/>
                </a:pPr>
                <a:r>
                  <a:t>Stochastic dominance can often be determined without each distributions using </a:t>
                </a:r>
                <a:r>
                  <a:rPr b="1"/>
                  <a:t>qualitative</a:t>
                </a:r>
                <a:r>
                  <a:t> reasoning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E.g., construction cost increases with distance from 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700" i="1">
                            <a:solidFill>
                              <a:srgbClr val="081F5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700" i="1">
                            <a:solidFill>
                              <a:srgbClr val="081F5C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2700" i="1">
                            <a:solidFill>
                              <a:srgbClr val="081F5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t> is closer to the city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500" i="1">
                            <a:solidFill>
                              <a:srgbClr val="081F5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500" i="1">
                            <a:solidFill>
                              <a:srgbClr val="081F5C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2500" i="1">
                            <a:solidFill>
                              <a:srgbClr val="081F5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/>
              </a:p>
              <a:p>
                <a:pPr marL="0" lvl="2" indent="457200"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sz="2950" i="1">
                        <a:solidFill>
                          <a:srgbClr val="081F5C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sz="2950" i="1">
                            <a:solidFill>
                              <a:srgbClr val="081F5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950" i="1">
                            <a:solidFill>
                              <a:srgbClr val="081F5C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2950" i="1">
                            <a:solidFill>
                              <a:srgbClr val="081F5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t> stochastically dominates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500" i="1">
                            <a:solidFill>
                              <a:srgbClr val="081F5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500" i="1">
                            <a:solidFill>
                              <a:srgbClr val="081F5C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2500" i="1">
                            <a:solidFill>
                              <a:srgbClr val="081F5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t> on cost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E.g., injury increases with collision speed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endParaRPr/>
              </a:p>
              <a:p>
                <a:pPr marL="0" lvl="1" indent="228600">
                  <a:buClrTx/>
                  <a:buSzTx/>
                  <a:buFontTx/>
                  <a:buNone/>
                </a:pPr>
                <a:r>
                  <a:t>Can annotate belief networks with stochastic dominance information:</a:t>
                </a:r>
              </a:p>
              <a:p>
                <a:pPr marL="0" lvl="7" indent="1600200">
                  <a:spcBef>
                    <a:spcPts val="600"/>
                  </a:spcBef>
                  <a:buClrTx/>
                  <a:buSzTx/>
                  <a:buFontTx/>
                  <a:buNone/>
                  <a:defRPr sz="2000">
                    <a:solidFill>
                      <a:srgbClr val="091F5C"/>
                    </a:solidFill>
                    <a:latin typeface="+mj-lt"/>
                    <a:ea typeface="+mj-ea"/>
                    <a:cs typeface="+mj-cs"/>
                    <a:sym typeface="Arial"/>
                  </a:defRPr>
                </a:pPr>
                <a:r>
                  <a:t>(</a:t>
                </a:r>
                <a:r>
                  <a:rPr i="1">
                    <a:solidFill>
                      <a:srgbClr val="683499"/>
                    </a:solidFill>
                  </a:rPr>
                  <a:t>X</a:t>
                </a:r>
                <a:r>
                  <a:t> positively influences </a:t>
                </a:r>
                <a:r>
                  <a:rPr i="1">
                    <a:solidFill>
                      <a:srgbClr val="683499"/>
                    </a:solidFill>
                  </a:rPr>
                  <a:t>Y</a:t>
                </a:r>
                <a:r>
                  <a:t>) means that</a:t>
                </a:r>
              </a:p>
              <a:p>
                <a:pPr marL="0" lvl="2" indent="457200">
                  <a:buClrTx/>
                  <a:buSzTx/>
                  <a:buFontTx/>
                  <a:buNone/>
                </a:pPr>
                <a:r>
                  <a:t>For every value </a:t>
                </a:r>
                <a:r>
                  <a:rPr b="1">
                    <a:solidFill>
                      <a:srgbClr val="683499"/>
                    </a:solidFill>
                  </a:rPr>
                  <a:t>z</a:t>
                </a:r>
                <a:r>
                  <a:rPr b="1"/>
                  <a:t> </a:t>
                </a:r>
                <a:r>
                  <a:t>of </a:t>
                </a:r>
                <a:r>
                  <a:rPr i="1">
                    <a:solidFill>
                      <a:srgbClr val="683499"/>
                    </a:solidFill>
                  </a:rPr>
                  <a:t>Y</a:t>
                </a:r>
                <a:r>
                  <a:t>'s other parents</a:t>
                </a:r>
                <a:r>
                  <a:rPr>
                    <a:solidFill>
                      <a:srgbClr val="683499"/>
                    </a:solidFill>
                  </a:rPr>
                  <a:t> </a:t>
                </a:r>
                <a:r>
                  <a:rPr b="1">
                    <a:solidFill>
                      <a:srgbClr val="683499"/>
                    </a:solidFill>
                  </a:rPr>
                  <a:t>Z</a:t>
                </a:r>
              </a:p>
              <a:p>
                <a:pPr marL="0" lvl="3" indent="685800"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sz="25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sz="25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5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25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25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25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5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25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>
                    <a:solidFill>
                      <a:srgbClr val="683499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3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3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23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23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sz="23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3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23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sz="23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b="1">
                    <a:solidFill>
                      <a:srgbClr val="683499"/>
                    </a:solidFill>
                  </a:rPr>
                  <a:t>P</a:t>
                </a:r>
                <a:r>
                  <a:rPr>
                    <a:solidFill>
                      <a:srgbClr val="683499"/>
                    </a:solidFill>
                  </a:rPr>
                  <a:t>(</a:t>
                </a:r>
                <a:r>
                  <a:rPr i="1">
                    <a:solidFill>
                      <a:srgbClr val="683499"/>
                    </a:solidFill>
                  </a:rPr>
                  <a:t>Y</a:t>
                </a:r>
                <a:r>
                  <a:rPr>
                    <a:solidFill>
                      <a:srgbClr val="683499"/>
                    </a:solidFill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5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5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25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>
                    <a:solidFill>
                      <a:srgbClr val="683499"/>
                    </a:solidFill>
                  </a:rPr>
                  <a:t>,</a:t>
                </a:r>
                <a:r>
                  <a:rPr b="1">
                    <a:solidFill>
                      <a:srgbClr val="683499"/>
                    </a:solidFill>
                  </a:rPr>
                  <a:t>z</a:t>
                </a:r>
                <a:r>
                  <a:rPr>
                    <a:solidFill>
                      <a:srgbClr val="683499"/>
                    </a:solidFill>
                  </a:rPr>
                  <a:t>)</a:t>
                </a:r>
                <a:r>
                  <a:t> stochastically dominates </a:t>
                </a:r>
                <a:r>
                  <a:rPr b="1">
                    <a:solidFill>
                      <a:srgbClr val="683499"/>
                    </a:solidFill>
                  </a:rPr>
                  <a:t>P</a:t>
                </a:r>
                <a:r>
                  <a:rPr>
                    <a:solidFill>
                      <a:srgbClr val="683499"/>
                    </a:solidFill>
                  </a:rPr>
                  <a:t>(</a:t>
                </a:r>
                <a:r>
                  <a:rPr i="1">
                    <a:solidFill>
                      <a:srgbClr val="683499"/>
                    </a:solidFill>
                  </a:rPr>
                  <a:t>Y</a:t>
                </a:r>
                <a:r>
                  <a:rPr>
                    <a:solidFill>
                      <a:srgbClr val="683499"/>
                    </a:solidFill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3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3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23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>
                    <a:solidFill>
                      <a:srgbClr val="683499"/>
                    </a:solidFill>
                  </a:rPr>
                  <a:t>,</a:t>
                </a:r>
                <a:r>
                  <a:rPr b="1">
                    <a:solidFill>
                      <a:srgbClr val="683499"/>
                    </a:solidFill>
                  </a:rPr>
                  <a:t>z</a:t>
                </a:r>
                <a:r>
                  <a:rPr>
                    <a:solidFill>
                      <a:srgbClr val="6834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14" name="Stochastic dominance can often be determined without each distributions using qualitative reasoning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578" r="-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16" name="Skjermbilde 2020-06-23 kl. 15.41.16.png" descr="Skjermbilde 2020-06-23 kl. 15.41.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96" y="4044055"/>
            <a:ext cx="1116036" cy="386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19" name="Label the arcs + or –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Label the arcs + or –</a:t>
            </a:r>
          </a:p>
        </p:txBody>
      </p:sp>
      <p:pic>
        <p:nvPicPr>
          <p:cNvPr id="220" name="Skjermbilde 2020-06-23 kl. 15.47.27.png" descr="Skjermbilde 2020-06-23 kl. 15.47.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11" y="827591"/>
            <a:ext cx="8164378" cy="53042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Skjermbilde 2020-06-23 kl. 15.48.08.png" descr="Skjermbilde 2020-06-23 kl. 15.48.0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133" y="750236"/>
            <a:ext cx="8505734" cy="5526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Skjermbilde 2020-06-23 kl. 15.48.46.png" descr="Skjermbilde 2020-06-23 kl. 15.48.4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133" y="750236"/>
            <a:ext cx="8505734" cy="5526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Skjermbilde 2020-06-23 kl. 15.49.42.png" descr="Skjermbilde 2020-06-23 kl. 15.49.4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3133" y="750236"/>
            <a:ext cx="8505734" cy="5526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Skjermbilde 2020-06-23 kl. 15.50.23.png" descr="Skjermbilde 2020-06-23 kl. 15.50.2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3134" y="750236"/>
            <a:ext cx="8505732" cy="5526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Skjermbilde 2020-06-23 kl. 15.51.16.png" descr="Skjermbilde 2020-06-23 kl. 15.51.1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1465" y="762145"/>
            <a:ext cx="8469070" cy="5502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1" animBg="1" advAuto="0"/>
      <p:bldP spid="222" grpId="2" animBg="1" advAuto="0"/>
      <p:bldP spid="223" grpId="3" animBg="1" advAuto="0"/>
      <p:bldP spid="224" grpId="4" animBg="1" advAuto="0"/>
      <p:bldP spid="225" grpId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reference structure: Deterministi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Preference structure: Deterministic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and   preferentially independent of   iff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90286" y="800891"/>
                <a:ext cx="11611428" cy="5552509"/>
              </a:xfrm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25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5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25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3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3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23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t> preferentially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t> iff</a:t>
                </a:r>
              </a:p>
              <a:p>
                <a:pPr marL="0" lvl="1" indent="228600">
                  <a:buClrTx/>
                  <a:buSzTx/>
                  <a:buFontTx/>
                  <a:buNone/>
                </a:pPr>
                <a:r>
                  <a:t>preferences between </a:t>
                </a:r>
                <a14:m>
                  <m:oMath xmlns:m="http://schemas.openxmlformats.org/officeDocument/2006/math"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t> and </a:t>
                </a:r>
                <a14:m>
                  <m:oMath xmlns:m="http://schemas.openxmlformats.org/officeDocument/2006/math"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⟨</m:t>
                    </m:r>
                    <m:sSubSup>
                      <m:sSubSupPr>
                        <m:ctrlP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/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E.g., </a:t>
                </a:r>
                <a14:m>
                  <m:oMath xmlns:m="http://schemas.openxmlformats.org/officeDocument/2006/math"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⟨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𝑁𝑜𝑖𝑠𝑒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𝑆𝑎𝑓𝑒𝑡𝑦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t>:</a:t>
                </a:r>
              </a:p>
              <a:p>
                <a:pPr marL="0" lvl="1" indent="228600"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sz="29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⟨</m:t>
                    </m:r>
                  </m:oMath>
                </a14:m>
                <a:r>
                  <a:t>20,000 suffer, $4.6 billion, 0.06 deaths/mpm</a:t>
                </a:r>
                <a14:m>
                  <m:oMath xmlns:m="http://schemas.openxmlformats.org/officeDocument/2006/math">
                    <m:r>
                      <a:rPr sz="29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t> vs.</a:t>
                </a:r>
              </a:p>
              <a:p>
                <a:pPr marL="0" lvl="1" indent="228600"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sz="29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⟨</m:t>
                    </m:r>
                  </m:oMath>
                </a14:m>
                <a:r>
                  <a:t>70,000 suffer, $4,2 billion, 0.06 deaths/mpm</a:t>
                </a:r>
                <a14:m>
                  <m:oMath xmlns:m="http://schemas.openxmlformats.org/officeDocument/2006/math">
                    <m:r>
                      <a:rPr sz="29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/>
              </a:p>
              <a:p>
                <a:pPr marL="0" lvl="1" indent="228600">
                  <a:buClrTx/>
                  <a:buSzTx/>
                  <a:buFontTx/>
                  <a:buNone/>
                </a:pPr>
                <a:endParaRPr/>
              </a:p>
              <a:p>
                <a:pPr marL="0" indent="0">
                  <a:buClrTx/>
                  <a:buSzTx/>
                  <a:buFontTx/>
                  <a:buNone/>
                  <a:defRPr b="1"/>
                </a:pPr>
                <a:r>
                  <a:rPr>
                    <a:solidFill>
                      <a:srgbClr val="EA3322"/>
                    </a:solidFill>
                  </a:rPr>
                  <a:t>Theorem</a:t>
                </a:r>
                <a:r>
                  <a:rPr b="0"/>
                  <a:t> (Leontief, 1947): if every pair of attributes is P.I. of its complement, then every subset of attributes is P.I of its complement: </a:t>
                </a:r>
                <a:r>
                  <a:rPr b="0">
                    <a:solidFill>
                      <a:srgbClr val="1245CF"/>
                    </a:solidFill>
                  </a:rPr>
                  <a:t>mutual P.i..</a:t>
                </a:r>
                <a:endParaRPr b="0"/>
              </a:p>
              <a:p>
                <a:pPr marL="0" indent="0">
                  <a:buClrTx/>
                  <a:buSzTx/>
                  <a:buFontTx/>
                  <a:buNone/>
                  <a:defRPr b="1"/>
                </a:pPr>
                <a:r>
                  <a:rPr>
                    <a:solidFill>
                      <a:srgbClr val="EA3322"/>
                    </a:solidFill>
                  </a:rPr>
                  <a:t>Theorem</a:t>
                </a:r>
                <a:r>
                  <a:t> </a:t>
                </a:r>
                <a:r>
                  <a:rPr b="0"/>
                  <a:t>(Debreu, 1960): mutual P.I. </a:t>
                </a:r>
                <a14:m>
                  <m:oMath xmlns:m="http://schemas.openxmlformats.org/officeDocument/2006/math">
                    <m:r>
                      <a:rPr sz="2850" i="1">
                        <a:solidFill>
                          <a:srgbClr val="081F5C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b="0"/>
                  <a:t> </a:t>
                </a:r>
                <a14:m>
                  <m:oMath xmlns:m="http://schemas.openxmlformats.org/officeDocument/2006/math">
                    <m:r>
                      <a:rPr sz="32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b="0">
                    <a:solidFill>
                      <a:srgbClr val="683499"/>
                    </a:solidFill>
                  </a:rPr>
                  <a:t> </a:t>
                </a:r>
                <a:r>
                  <a:rPr b="0">
                    <a:solidFill>
                      <a:srgbClr val="1245CF"/>
                    </a:solidFill>
                  </a:rPr>
                  <a:t>additive</a:t>
                </a:r>
                <a:r>
                  <a:rPr b="0"/>
                  <a:t> value function</a:t>
                </a:r>
              </a:p>
              <a:p>
                <a:pPr marL="0" lvl="2" indent="457200">
                  <a:buClrTx/>
                  <a:buSzTx/>
                  <a:buFontTx/>
                  <a:buNone/>
                  <a:defRPr b="1">
                    <a:solidFill>
                      <a:srgbClr val="683499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)=∑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/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b="0"/>
              </a:p>
              <a:p>
                <a:pPr marL="0" indent="0">
                  <a:buClrTx/>
                  <a:buSzTx/>
                  <a:buFontTx/>
                  <a:buNone/>
                  <a:defRPr b="1"/>
                </a:pPr>
                <a:r>
                  <a:rPr b="0"/>
                  <a:t>Hence assess </a:t>
                </a:r>
                <a:r>
                  <a:rPr b="0" i="1">
                    <a:solidFill>
                      <a:srgbClr val="683499"/>
                    </a:solidFill>
                  </a:rPr>
                  <a:t>n</a:t>
                </a:r>
                <a:r>
                  <a:rPr b="0"/>
                  <a:t> single-attribute functions; often a good approximation</a:t>
                </a:r>
              </a:p>
            </p:txBody>
          </p:sp>
        </mc:Choice>
        <mc:Fallback xmlns="">
          <p:sp>
            <p:nvSpPr>
              <p:cNvPr id="228" name="and   preferentially independent of   iff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0286" y="800891"/>
                <a:ext cx="11611428" cy="5552509"/>
              </a:xfrm>
              <a:prstGeom prst="rect">
                <a:avLst/>
              </a:prstGeom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reference structure: Stochasti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Preference structure: Stochastic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Need to consider preferences over lotteries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ClrTx/>
                  <a:buSzTx/>
                  <a:buFontTx/>
                  <a:buNone/>
                </a:pPr>
                <a:r>
                  <a:t>Need to consider preferences over lotteries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r>
                  <a:rPr>
                    <a:solidFill>
                      <a:srgbClr val="683499"/>
                    </a:solidFill>
                  </a:rPr>
                  <a:t>X</a:t>
                </a:r>
                <a:r>
                  <a:t> is utility-independent of </a:t>
                </a:r>
                <a:r>
                  <a:rPr>
                    <a:solidFill>
                      <a:srgbClr val="683499"/>
                    </a:solidFill>
                  </a:rPr>
                  <a:t>Y</a:t>
                </a:r>
                <a:r>
                  <a:t> iff</a:t>
                </a:r>
              </a:p>
              <a:p>
                <a:pPr marL="0" lvl="1" indent="228600">
                  <a:buClrTx/>
                  <a:buSzTx/>
                  <a:buFontTx/>
                  <a:buNone/>
                </a:pPr>
                <a:r>
                  <a:t>preferences over lotteries in </a:t>
                </a:r>
                <a:r>
                  <a:rPr>
                    <a:solidFill>
                      <a:srgbClr val="683499"/>
                    </a:solidFill>
                  </a:rPr>
                  <a:t>X</a:t>
                </a:r>
                <a:r>
                  <a:t> do not depend on</a:t>
                </a:r>
                <a:r>
                  <a:rPr>
                    <a:solidFill>
                      <a:srgbClr val="683499"/>
                    </a:solidFill>
                  </a:rPr>
                  <a:t> Y</a:t>
                </a:r>
              </a:p>
              <a:p>
                <a:pPr marL="0" lvl="1" indent="228600">
                  <a:buClrTx/>
                  <a:buSzTx/>
                  <a:buFontTx/>
                  <a:buNone/>
                </a:pPr>
                <a:endParaRPr>
                  <a:solidFill>
                    <a:srgbClr val="683499"/>
                  </a:solidFill>
                </a:endParaRPr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Mutual U.i.: each subset is U.I of its complement </a:t>
                </a:r>
                <a14:m>
                  <m:oMath xmlns:m="http://schemas.openxmlformats.org/officeDocument/2006/math">
                    <m:r>
                      <a:rPr sz="28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>
                    <a:solidFill>
                      <a:srgbClr val="68349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sz="32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t> </a:t>
                </a:r>
                <a:r>
                  <a:rPr>
                    <a:solidFill>
                      <a:srgbClr val="1245CF"/>
                    </a:solidFill>
                  </a:rPr>
                  <a:t>multiplicative</a:t>
                </a:r>
                <a:r>
                  <a:t> utility function</a:t>
                </a:r>
              </a:p>
              <a:p>
                <a:pPr marL="0" lvl="1" indent="228600">
                  <a:buClrTx/>
                  <a:buSzTx/>
                  <a:buFontTx/>
                  <a:buNone/>
                  <a:defRPr>
                    <a:solidFill>
                      <a:srgbClr val="683499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marL="0" indent="0">
                  <a:buClrTx/>
                  <a:buSzTx/>
                  <a:buFontTx/>
                  <a:buNone/>
                  <a:defRPr>
                    <a:solidFill>
                      <a:srgbClr val="683499"/>
                    </a:solidFill>
                  </a:defRPr>
                </a:pPr>
                <a:endParaRPr/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Routine procedures and software packages for generating preference tests to identify various canonical families of utility functions.</a:t>
                </a:r>
              </a:p>
            </p:txBody>
          </p:sp>
        </mc:Choice>
        <mc:Fallback xmlns="">
          <p:sp>
            <p:nvSpPr>
              <p:cNvPr id="232" name="Need to consider preferences over lotterie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3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Value of infor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Value of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Idea: compute value of acquiring each possible piece of evidence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ClrTx/>
                  <a:buSzTx/>
                  <a:buFontTx/>
                  <a:buNone/>
                </a:pPr>
                <a:r>
                  <a:t>Idea: compute value of acquiring each possible piece of evidence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Can be done </a:t>
                </a:r>
                <a:r>
                  <a:rPr b="1">
                    <a:solidFill>
                      <a:srgbClr val="EA3322"/>
                    </a:solidFill>
                  </a:rPr>
                  <a:t>directly from decision network</a:t>
                </a:r>
                <a:endParaRPr b="1"/>
              </a:p>
              <a:p>
                <a:pPr marL="0" indent="0">
                  <a:buClrTx/>
                  <a:buSzTx/>
                  <a:buFontTx/>
                  <a:buNone/>
                </a:pPr>
                <a:endParaRPr b="1"/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Example: buying oil drilling rights</a:t>
                </a:r>
              </a:p>
              <a:p>
                <a:pPr marL="0" lvl="2" indent="457200">
                  <a:buClrTx/>
                  <a:buSzTx/>
                  <a:buFontTx/>
                  <a:buNone/>
                </a:pPr>
                <a:r>
                  <a:t>Two blocks </a:t>
                </a:r>
                <a:r>
                  <a:rPr i="1">
                    <a:solidFill>
                      <a:srgbClr val="683499"/>
                    </a:solidFill>
                  </a:rPr>
                  <a:t>A</a:t>
                </a:r>
                <a:r>
                  <a:t> and </a:t>
                </a:r>
                <a:r>
                  <a:rPr i="1">
                    <a:solidFill>
                      <a:srgbClr val="683499"/>
                    </a:solidFill>
                  </a:rPr>
                  <a:t>B</a:t>
                </a:r>
                <a:r>
                  <a:t>, exactly one has oil, worth</a:t>
                </a:r>
                <a:r>
                  <a:rPr>
                    <a:solidFill>
                      <a:srgbClr val="683499"/>
                    </a:solidFill>
                  </a:rPr>
                  <a:t> </a:t>
                </a:r>
                <a:r>
                  <a:rPr i="1">
                    <a:solidFill>
                      <a:srgbClr val="683499"/>
                    </a:solidFill>
                  </a:rPr>
                  <a:t>k</a:t>
                </a:r>
              </a:p>
              <a:p>
                <a:pPr marL="0" lvl="2" indent="457200">
                  <a:buClrTx/>
                  <a:buSzTx/>
                  <a:buFontTx/>
                  <a:buNone/>
                </a:pPr>
                <a:r>
                  <a:t>Prior probabilities 0.5 each, mutually exclusive</a:t>
                </a:r>
              </a:p>
              <a:p>
                <a:pPr marL="0" lvl="2" indent="457200">
                  <a:buClrTx/>
                  <a:buSzTx/>
                  <a:buFontTx/>
                  <a:buNone/>
                </a:pPr>
                <a:r>
                  <a:t>Current price of each block is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/>
              </a:p>
              <a:p>
                <a:pPr marL="0" lvl="2" indent="457200">
                  <a:buClrTx/>
                  <a:buSzTx/>
                  <a:buFontTx/>
                  <a:buNone/>
                </a:pPr>
                <a:r>
                  <a:t>"Consultant" offers accurate survey of </a:t>
                </a:r>
                <a:r>
                  <a:rPr i="1">
                    <a:solidFill>
                      <a:srgbClr val="683499"/>
                    </a:solidFill>
                  </a:rPr>
                  <a:t>A</a:t>
                </a:r>
                <a:r>
                  <a:t>. Fair price?</a:t>
                </a:r>
              </a:p>
            </p:txBody>
          </p:sp>
        </mc:Choice>
        <mc:Fallback xmlns="">
          <p:sp>
            <p:nvSpPr>
              <p:cNvPr id="236" name="Idea: compute value of acquiring each possible piece of evidenc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7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46" name="Rational preferenc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Rational preferences</a:t>
            </a:r>
          </a:p>
          <a:p>
            <a:r>
              <a:t>Utilities</a:t>
            </a:r>
          </a:p>
          <a:p>
            <a:r>
              <a:t>Money</a:t>
            </a:r>
          </a:p>
          <a:p>
            <a:r>
              <a:t>Multiattribute utilities</a:t>
            </a:r>
          </a:p>
          <a:p>
            <a:r>
              <a:t>Decision networks</a:t>
            </a:r>
          </a:p>
          <a:p>
            <a:r>
              <a:t>Value of information</a:t>
            </a:r>
          </a:p>
        </p:txBody>
      </p:sp>
      <p:sp>
        <p:nvSpPr>
          <p:cNvPr id="147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Value of information cont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Value of information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Solution: compute expected value of information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ClrTx/>
                  <a:buSzTx/>
                  <a:buFontTx/>
                  <a:buNone/>
                </a:pPr>
                <a:r>
                  <a:t>Solution: compute expected value of information</a:t>
                </a:r>
              </a:p>
              <a:p>
                <a:pPr marL="0" lvl="1" indent="228600">
                  <a:buClrTx/>
                  <a:buSzTx/>
                  <a:buFontTx/>
                  <a:buNone/>
                </a:pPr>
                <a:r>
                  <a:t>= expected value of best action given the information minus expected value of best action without information</a:t>
                </a:r>
              </a:p>
              <a:p>
                <a:pPr marL="0" lvl="1" indent="228600">
                  <a:buClrTx/>
                  <a:buSzTx/>
                  <a:buFontTx/>
                  <a:buNone/>
                </a:pPr>
                <a:endParaRPr/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Survey may say "oil in A" or "no oil in A", </a:t>
                </a:r>
                <a:r>
                  <a:rPr b="1">
                    <a:solidFill>
                      <a:srgbClr val="EA3322"/>
                    </a:solidFill>
                  </a:rPr>
                  <a:t>prob. 0.5 each</a:t>
                </a:r>
                <a:r>
                  <a:t> (given!)</a:t>
                </a:r>
              </a:p>
              <a:p>
                <a:pPr marL="0" lvl="1" indent="228600">
                  <a:buClrTx/>
                  <a:buSzTx/>
                  <a:buFontTx/>
                  <a:buNone/>
                </a:pPr>
                <a:r>
                  <a:t>= [</a:t>
                </a:r>
                <a14:m>
                  <m:oMath xmlns:m="http://schemas.openxmlformats.org/officeDocument/2006/math">
                    <m:r>
                      <a:rPr sz="2400" i="1">
                        <a:solidFill>
                          <a:srgbClr val="081F5C"/>
                        </a:solidFill>
                        <a:latin typeface="Cambria Math" panose="02040503050406030204" pitchFamily="18" charset="0"/>
                      </a:rPr>
                      <m:t>0.5×</m:t>
                    </m:r>
                  </m:oMath>
                </a14:m>
                <a:r>
                  <a:t>value of "buy A" given "oil in A" + </a:t>
                </a:r>
                <a14:m>
                  <m:oMath xmlns:m="http://schemas.openxmlformats.org/officeDocument/2006/math"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0.5×</m:t>
                    </m:r>
                  </m:oMath>
                </a14:m>
                <a:r>
                  <a:t>value of "buy B" given "no oil in A" – 0]</a:t>
                </a:r>
              </a:p>
              <a:p>
                <a:pPr marL="0" lvl="1" indent="228600">
                  <a:buClrTx/>
                  <a:buSzTx/>
                  <a:buFontTx/>
                  <a:buNone/>
                </a:pPr>
                <a:r>
                  <a:t>= </a:t>
                </a:r>
                <a14:m>
                  <m:oMath xmlns:m="http://schemas.openxmlformats.org/officeDocument/2006/math"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(0.5×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/2)+(0.5×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/2)−0=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>
                  <a:solidFill>
                    <a:srgbClr val="683499"/>
                  </a:solidFill>
                </a:endParaRPr>
              </a:p>
            </p:txBody>
          </p:sp>
        </mc:Choice>
        <mc:Fallback xmlns="">
          <p:sp>
            <p:nvSpPr>
              <p:cNvPr id="240" name="Solution: compute expected value of informa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1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eneral formul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General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Current evidence  , current best action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90286" y="756556"/>
                <a:ext cx="11611428" cy="5790779"/>
              </a:xfrm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ClrTx/>
                  <a:buSzTx/>
                  <a:buFontTx/>
                  <a:buNone/>
                </a:pPr>
                <a:r>
                  <a:t>Current evidence </a:t>
                </a:r>
                <a14:m>
                  <m:oMath xmlns:m="http://schemas.openxmlformats.org/officeDocument/2006/math">
                    <m:r>
                      <a:rPr sz="23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t>, current best action </a:t>
                </a:r>
                <a14:m>
                  <m:oMath xmlns:m="http://schemas.openxmlformats.org/officeDocument/2006/math">
                    <m:r>
                      <a:rPr sz="25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/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Possible action outcomes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5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5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25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t>, potential new evidence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/>
              </a:p>
              <a:p>
                <a:pPr marL="0" indent="0"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𝐸𝑈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>
                    <a:solidFill>
                      <a:srgbClr val="683499"/>
                    </a:solidFill>
                  </a:rPr>
                  <a:t>max </a:t>
                </a:r>
                <a14:m>
                  <m:oMath xmlns:m="http://schemas.openxmlformats.org/officeDocument/2006/math"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/>
                      <m:sub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>
                  <a:solidFill>
                    <a:srgbClr val="683499"/>
                  </a:solidFill>
                </a:endParaRPr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Support we knew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t>, then we would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sSub>
                          <m:sSubPr>
                            <m:ctrlPr>
                              <a:rPr sz="2450" i="1">
                                <a:solidFill>
                                  <a:srgbClr val="67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450" i="1">
                                <a:solidFill>
                                  <a:srgbClr val="673399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sz="2450" i="1">
                                <a:solidFill>
                                  <a:srgbClr val="673399"/>
                                </a:solidFill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sub>
                    </m:sSub>
                  </m:oMath>
                </a14:m>
                <a:r>
                  <a:t>s.t.</a:t>
                </a:r>
              </a:p>
              <a:p>
                <a:pPr marL="0" indent="0">
                  <a:buClrTx/>
                  <a:buSzTx/>
                  <a:buFontTx/>
                  <a:buNone/>
                  <a:defRPr>
                    <a:solidFill>
                      <a:srgbClr val="683499"/>
                    </a:solidFill>
                  </a:defRPr>
                </a:pPr>
                <a14:m>
                  <m:oMath xmlns:m="http://schemas.openxmlformats.org/officeDocument/2006/math"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𝐸𝑈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sSub>
                          <m:sSubPr>
                            <m:ctrlPr>
                              <a:rPr sz="2400" i="1">
                                <a:solidFill>
                                  <a:srgbClr val="67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400" i="1">
                                <a:solidFill>
                                  <a:srgbClr val="673399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sz="2400" i="1">
                                <a:solidFill>
                                  <a:srgbClr val="673399"/>
                                </a:solidFill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sub>
                    </m:sSub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t>max </a:t>
                </a:r>
                <a14:m>
                  <m:oMath xmlns:m="http://schemas.openxmlformats.org/officeDocument/2006/math"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/>
                      <m:sub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t> </a:t>
                </a:r>
                <a14:m>
                  <m:oMath xmlns:m="http://schemas.openxmlformats.org/officeDocument/2006/math"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:pPr marL="0" indent="0"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is a random variable whose value is </a:t>
                </a:r>
                <a:r>
                  <a:rPr i="1"/>
                  <a:t>currently </a:t>
                </a:r>
                <a:r>
                  <a:t>unknown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sz="28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t> must compute expected gain over all possible values:</a:t>
                </a:r>
              </a:p>
              <a:p>
                <a:pPr marL="0" indent="0">
                  <a:buClrTx/>
                  <a:buSzTx/>
                  <a:buFontTx/>
                  <a:buNone/>
                  <a:defRPr>
                    <a:solidFill>
                      <a:srgbClr val="683499"/>
                    </a:solidFill>
                  </a:defRPr>
                </a:pPr>
                <a14:m>
                  <m:oMath xmlns:m="http://schemas.openxmlformats.org/officeDocument/2006/math"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𝑉𝑃</m:t>
                    </m:r>
                    <m:sSub>
                      <m:sSubPr>
                        <m:ctrlP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= </a:t>
                </a:r>
                <a14:m>
                  <m:oMath xmlns:m="http://schemas.openxmlformats.org/officeDocument/2006/math"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(∑</m:t>
                    </m:r>
                    <m:sSub>
                      <m:sSubPr>
                        <m:ctrlP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/>
                      <m:sub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t> </a:t>
                </a:r>
                <a14:m>
                  <m:oMath xmlns:m="http://schemas.openxmlformats.org/officeDocument/2006/math"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𝐸𝑈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sSub>
                          <m:sSubPr>
                            <m:ctrlPr>
                              <a:rPr sz="2400" i="1">
                                <a:solidFill>
                                  <a:srgbClr val="67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400" i="1">
                                <a:solidFill>
                                  <a:srgbClr val="673399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sz="2400" i="1">
                                <a:solidFill>
                                  <a:srgbClr val="673399"/>
                                </a:solidFill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sub>
                    </m:sSub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t> – </a:t>
                </a:r>
                <a14:m>
                  <m:oMath xmlns:m="http://schemas.openxmlformats.org/officeDocument/2006/math"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𝐸𝑈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(VPI = Value of perfect information)</a:t>
                </a:r>
              </a:p>
            </p:txBody>
          </p:sp>
        </mc:Choice>
        <mc:Fallback xmlns="">
          <p:sp>
            <p:nvSpPr>
              <p:cNvPr id="244" name="Current evidence  , current best ac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0286" y="756556"/>
                <a:ext cx="11611428" cy="5790779"/>
              </a:xfrm>
              <a:prstGeom prst="rect">
                <a:avLst/>
              </a:prstGeom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46" name="a"/>
          <p:cNvSpPr txBox="1"/>
          <p:nvPr/>
        </p:nvSpPr>
        <p:spPr>
          <a:xfrm>
            <a:off x="2112166" y="2137916"/>
            <a:ext cx="379193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>
                <a:solidFill>
                  <a:srgbClr val="683499"/>
                </a:solidFill>
              </a:defRPr>
            </a:lvl1pPr>
          </a:lstStyle>
          <a:p>
            <a:r>
              <a:t>a</a:t>
            </a:r>
          </a:p>
        </p:txBody>
      </p:sp>
      <p:sp>
        <p:nvSpPr>
          <p:cNvPr id="247" name="a"/>
          <p:cNvSpPr txBox="1"/>
          <p:nvPr/>
        </p:nvSpPr>
        <p:spPr>
          <a:xfrm>
            <a:off x="3221915" y="3315507"/>
            <a:ext cx="379193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>
                <a:solidFill>
                  <a:srgbClr val="683499"/>
                </a:solidFill>
              </a:defRPr>
            </a:lvl1pPr>
          </a:lstStyle>
          <a:p>
            <a:r>
              <a:t>a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ropert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Nonnegative — in expectation, not post hoc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ClrTx/>
                  <a:buSzTx/>
                  <a:buFontTx/>
                  <a:buNone/>
                </a:pPr>
                <a:r>
                  <a:rPr b="1">
                    <a:solidFill>
                      <a:srgbClr val="EA3322"/>
                    </a:solidFill>
                  </a:rPr>
                  <a:t>Nonnegative </a:t>
                </a:r>
                <a:r>
                  <a:t>— in </a:t>
                </a:r>
                <a:r>
                  <a:rPr b="1">
                    <a:solidFill>
                      <a:srgbClr val="EA3322"/>
                    </a:solidFill>
                  </a:rPr>
                  <a:t>expectation</a:t>
                </a:r>
                <a:r>
                  <a:t>, not </a:t>
                </a:r>
                <a:r>
                  <a:rPr b="1">
                    <a:solidFill>
                      <a:srgbClr val="EA3322"/>
                    </a:solidFill>
                  </a:rPr>
                  <a:t>post hoc</a:t>
                </a:r>
              </a:p>
              <a:p>
                <a:pPr marL="0" lvl="1" indent="228600">
                  <a:buClrTx/>
                  <a:buSzTx/>
                  <a:buFontTx/>
                  <a:buNone/>
                  <a:defRPr>
                    <a:solidFill>
                      <a:srgbClr val="683499"/>
                    </a:solidFill>
                  </a:defRPr>
                </a:pPr>
                <a14:m>
                  <m:oMath xmlns:m="http://schemas.openxmlformats.org/officeDocument/2006/math">
                    <m:r>
                      <a:rPr sz="25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sz="25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sz="25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25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b="1"/>
                  <a:t> </a:t>
                </a:r>
                <a14:m>
                  <m:oMath xmlns:m="http://schemas.openxmlformats.org/officeDocument/2006/math"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b="1"/>
                  <a:t> </a:t>
                </a:r>
                <a14:m>
                  <m:oMath xmlns:m="http://schemas.openxmlformats.org/officeDocument/2006/math"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endParaRPr b="1"/>
              </a:p>
              <a:p>
                <a:pPr marL="0" indent="0">
                  <a:buClrTx/>
                  <a:buSzTx/>
                  <a:buFontTx/>
                  <a:buNone/>
                  <a:defRPr b="1">
                    <a:solidFill>
                      <a:srgbClr val="EA3322"/>
                    </a:solidFill>
                  </a:defRPr>
                </a:pPr>
                <a:r>
                  <a:t>Nonadditive </a:t>
                </a:r>
                <a:r>
                  <a:rPr>
                    <a:solidFill>
                      <a:srgbClr val="091F5C"/>
                    </a:solidFill>
                  </a:rPr>
                  <a:t>– </a:t>
                </a:r>
                <a:r>
                  <a:rPr b="0">
                    <a:solidFill>
                      <a:srgbClr val="091F5C"/>
                    </a:solidFill>
                  </a:rPr>
                  <a:t>consider, e.g., obtained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b="0">
                    <a:solidFill>
                      <a:srgbClr val="091F5C"/>
                    </a:solidFill>
                  </a:rPr>
                  <a:t> twice</a:t>
                </a:r>
              </a:p>
              <a:p>
                <a:pPr marL="0" lvl="1" indent="228600">
                  <a:buClrTx/>
                  <a:buSzTx/>
                  <a:buFontTx/>
                  <a:buNone/>
                  <a:defRPr b="1">
                    <a:solidFill>
                      <a:srgbClr val="683499"/>
                    </a:solidFill>
                  </a:defRPr>
                </a:pPr>
                <a14:m>
                  <m:oMath xmlns:m="http://schemas.openxmlformats.org/officeDocument/2006/math"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b="0"/>
                  <a:t> </a:t>
                </a:r>
                <a14:m>
                  <m:oMath xmlns:m="http://schemas.openxmlformats.org/officeDocument/2006/math"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𝑉𝑃</m:t>
                    </m:r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)≠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𝑉𝑃</m:t>
                    </m:r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𝑉𝑃</m:t>
                    </m:r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b="0">
                  <a:solidFill>
                    <a:srgbClr val="091F5C"/>
                  </a:solidFill>
                </a:endParaRPr>
              </a:p>
              <a:p>
                <a:pPr marL="0" indent="0">
                  <a:buClrTx/>
                  <a:buSzTx/>
                  <a:buFontTx/>
                  <a:buNone/>
                  <a:defRPr b="1">
                    <a:solidFill>
                      <a:srgbClr val="EA3322"/>
                    </a:solidFill>
                  </a:defRPr>
                </a:pPr>
                <a:r>
                  <a:t>Order-independent</a:t>
                </a:r>
              </a:p>
              <a:p>
                <a:pPr marL="0" lvl="1" indent="228600">
                  <a:buClrTx/>
                  <a:buSzTx/>
                  <a:buFontTx/>
                  <a:buNone/>
                  <a:defRPr b="1">
                    <a:solidFill>
                      <a:srgbClr val="683499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𝑉𝑃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𝑉𝑃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𝑉𝑃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6733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673399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673399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𝑉𝑃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𝑉𝑃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6733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673399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673399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Note: when more than one piece of evidence can be gathered, maximising VPI for each to select one is not always optimal </a:t>
                </a:r>
                <a14:m>
                  <m:oMath xmlns:m="http://schemas.openxmlformats.org/officeDocument/2006/math">
                    <m:r>
                      <a:rPr sz="28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t> evidence-gathering becomes a </a:t>
                </a:r>
                <a:r>
                  <a:rPr b="1">
                    <a:solidFill>
                      <a:srgbClr val="EA3322"/>
                    </a:solidFill>
                  </a:rPr>
                  <a:t>sequential</a:t>
                </a:r>
                <a:r>
                  <a:rPr b="1"/>
                  <a:t> </a:t>
                </a:r>
                <a:r>
                  <a:t>decision problem</a:t>
                </a:r>
                <a:endParaRPr>
                  <a:solidFill>
                    <a:srgbClr val="683499"/>
                  </a:solidFill>
                </a:endParaRPr>
              </a:p>
            </p:txBody>
          </p:sp>
        </mc:Choice>
        <mc:Fallback xmlns="">
          <p:sp>
            <p:nvSpPr>
              <p:cNvPr id="250" name="Nonnegative — in expectation, not post hoc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578" r="-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Qualitative behaviou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Qualitative behaviours</a:t>
            </a:r>
          </a:p>
        </p:txBody>
      </p:sp>
      <p:sp>
        <p:nvSpPr>
          <p:cNvPr id="254" name="Choice is obvious, information worth litt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4210" indent="-334210">
              <a:buClrTx/>
              <a:buSzPct val="100000"/>
              <a:buFontTx/>
              <a:buAutoNum type="alphaLcParenR"/>
            </a:pPr>
            <a:r>
              <a:t>Choice is obvious, information worth little</a:t>
            </a:r>
          </a:p>
          <a:p>
            <a:pPr marL="334210" indent="-334210">
              <a:buClrTx/>
              <a:buSzPct val="100000"/>
              <a:buFontTx/>
              <a:buAutoNum type="alphaLcParenR"/>
            </a:pPr>
            <a:r>
              <a:t>Choice is nonobvious, information worth a lot</a:t>
            </a:r>
          </a:p>
          <a:p>
            <a:pPr marL="334210" indent="-334210">
              <a:buClrTx/>
              <a:buSzPct val="100000"/>
              <a:buFontTx/>
              <a:buAutoNum type="alphaLcParenR"/>
            </a:pPr>
            <a:r>
              <a:t>Choice is nonobvious, information worth little</a:t>
            </a:r>
          </a:p>
        </p:txBody>
      </p:sp>
      <p:sp>
        <p:nvSpPr>
          <p:cNvPr id="255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256" name="Skjermbilde 2020-06-23 kl. 19.33.34.png" descr="Skjermbilde 2020-06-23 kl. 19.33.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117" y="2938173"/>
            <a:ext cx="8303766" cy="29265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Preferences</a:t>
            </a:r>
          </a:p>
        </p:txBody>
      </p:sp>
      <p:sp>
        <p:nvSpPr>
          <p:cNvPr id="150" name="An agent chooses among prices (A, B, etc.) and lotteries, i.e., situations with uncertain priz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An agent chooses among prices (</a:t>
            </a:r>
            <a:r>
              <a:rPr i="1">
                <a:solidFill>
                  <a:srgbClr val="683499"/>
                </a:solidFill>
              </a:rPr>
              <a:t>A</a:t>
            </a:r>
            <a:r>
              <a:t>, </a:t>
            </a:r>
            <a:r>
              <a:rPr i="1">
                <a:solidFill>
                  <a:srgbClr val="683499"/>
                </a:solidFill>
              </a:rPr>
              <a:t>B</a:t>
            </a:r>
            <a:r>
              <a:t>, etc.) and lotteries, i.e., situations with uncertain prizes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lvl="1" indent="228600">
              <a:buClrTx/>
              <a:buSzTx/>
              <a:buFontTx/>
              <a:buNone/>
            </a:pPr>
            <a:r>
              <a:t>Lottery </a:t>
            </a:r>
            <a:r>
              <a:rPr i="1"/>
              <a:t>L </a:t>
            </a:r>
            <a:r>
              <a:t>=[</a:t>
            </a:r>
            <a:r>
              <a:rPr i="1"/>
              <a:t>p</a:t>
            </a:r>
            <a:r>
              <a:t>, </a:t>
            </a:r>
            <a:r>
              <a:rPr i="1"/>
              <a:t>A</a:t>
            </a:r>
            <a:r>
              <a:t>; (1 - p), </a:t>
            </a:r>
            <a:r>
              <a:rPr i="1"/>
              <a:t>B</a:t>
            </a:r>
            <a:r>
              <a:t>]</a:t>
            </a:r>
          </a:p>
          <a:p>
            <a:pPr marL="0" lvl="1" indent="228600">
              <a:buClrTx/>
              <a:buSzTx/>
              <a:buFontTx/>
              <a:buNone/>
            </a:pPr>
            <a:endParaRPr/>
          </a:p>
          <a:p>
            <a:pPr marL="0" lvl="1" indent="228600">
              <a:buClrTx/>
              <a:buSzTx/>
              <a:buFontTx/>
              <a:buNone/>
            </a:pPr>
            <a:r>
              <a:t>Notation:</a:t>
            </a:r>
          </a:p>
        </p:txBody>
      </p:sp>
      <p:sp>
        <p:nvSpPr>
          <p:cNvPr id="151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152" name="Skjermbilde 2020-06-23 kl. 13.04.20.png" descr="Skjermbilde 2020-06-23 kl. 13.04.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006" y="4603840"/>
            <a:ext cx="1268514" cy="1172777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A preferred to B…"/>
          <p:cNvSpPr txBox="1"/>
          <p:nvPr/>
        </p:nvSpPr>
        <p:spPr>
          <a:xfrm>
            <a:off x="2769210" y="4547420"/>
            <a:ext cx="4729991" cy="147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defRPr sz="2000" i="1">
                <a:solidFill>
                  <a:srgbClr val="091F5C"/>
                </a:solidFill>
              </a:defRPr>
            </a:pPr>
            <a:r>
              <a:rPr>
                <a:solidFill>
                  <a:srgbClr val="683499"/>
                </a:solidFill>
              </a:rPr>
              <a:t>A</a:t>
            </a:r>
            <a:r>
              <a:rPr i="0"/>
              <a:t> preferred to </a:t>
            </a:r>
            <a:r>
              <a:rPr>
                <a:solidFill>
                  <a:srgbClr val="683499"/>
                </a:solidFill>
              </a:rPr>
              <a:t>B</a:t>
            </a:r>
            <a:endParaRPr i="0">
              <a:solidFill>
                <a:srgbClr val="683499"/>
              </a:solidFill>
            </a:endParaRPr>
          </a:p>
          <a:p>
            <a:pPr>
              <a:lnSpc>
                <a:spcPct val="115000"/>
              </a:lnSpc>
              <a:spcBef>
                <a:spcPts val="600"/>
              </a:spcBef>
              <a:defRPr sz="2000" i="1">
                <a:solidFill>
                  <a:srgbClr val="091F5C"/>
                </a:solidFill>
              </a:defRPr>
            </a:pPr>
            <a:r>
              <a:rPr i="0"/>
              <a:t>Indifference between </a:t>
            </a:r>
            <a:r>
              <a:rPr>
                <a:solidFill>
                  <a:srgbClr val="683499"/>
                </a:solidFill>
              </a:rPr>
              <a:t>A</a:t>
            </a:r>
            <a:r>
              <a:rPr i="0"/>
              <a:t> and </a:t>
            </a:r>
            <a:r>
              <a:rPr>
                <a:solidFill>
                  <a:srgbClr val="683499"/>
                </a:solidFill>
              </a:rPr>
              <a:t>B</a:t>
            </a:r>
          </a:p>
          <a:p>
            <a:pPr>
              <a:lnSpc>
                <a:spcPct val="115000"/>
              </a:lnSpc>
              <a:spcBef>
                <a:spcPts val="600"/>
              </a:spcBef>
              <a:defRPr sz="2000" i="1">
                <a:solidFill>
                  <a:srgbClr val="091F5C"/>
                </a:solidFill>
              </a:defRPr>
            </a:pPr>
            <a:r>
              <a:rPr>
                <a:solidFill>
                  <a:srgbClr val="683499"/>
                </a:solidFill>
              </a:rPr>
              <a:t>B</a:t>
            </a:r>
            <a:r>
              <a:rPr i="0"/>
              <a:t> not preferred to </a:t>
            </a:r>
            <a:r>
              <a:rPr>
                <a:solidFill>
                  <a:srgbClr val="683499"/>
                </a:solidFill>
              </a:rPr>
              <a:t>A</a:t>
            </a:r>
          </a:p>
        </p:txBody>
      </p:sp>
      <p:pic>
        <p:nvPicPr>
          <p:cNvPr id="154" name="Skjermbilde 2020-06-23 kl. 13.07.24.png" descr="Skjermbilde 2020-06-23 kl. 13.07.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939" y="1862022"/>
            <a:ext cx="3162301" cy="233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ational p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Rational preferences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Idea: preferences of a rational agent must obey constraints.…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4221282" y="280441"/>
                <a:ext cx="11611429" cy="1361648"/>
              </a:xfrm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ClrTx/>
                  <a:buSzTx/>
                  <a:buFontTx/>
                  <a:buNone/>
                </a:pPr>
                <a:r>
                  <a:t>Idea: preferences of a rational agent must obey constraints.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Rational preferences </a:t>
                </a:r>
                <a14:m>
                  <m:oMath xmlns:m="http://schemas.openxmlformats.org/officeDocument/2006/math">
                    <m:r>
                      <a:rPr sz="2850" i="1">
                        <a:solidFill>
                          <a:srgbClr val="081F5C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/>
              </a:p>
              <a:p>
                <a:pPr marL="0" lvl="2" indent="457200">
                  <a:buClrTx/>
                  <a:buSzTx/>
                  <a:buFontTx/>
                  <a:buNone/>
                </a:pPr>
                <a:r>
                  <a:t>Behaviour describable as maximisation of expected utility</a:t>
                </a:r>
              </a:p>
            </p:txBody>
          </p:sp>
        </mc:Choice>
        <mc:Fallback xmlns="">
          <p:sp>
            <p:nvSpPr>
              <p:cNvPr id="157" name="Idea: preferences of a rational agent must obey constraints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4221282" y="280441"/>
                <a:ext cx="11611429" cy="1361648"/>
              </a:xfrm>
              <a:prstGeom prst="rect">
                <a:avLst/>
              </a:prstGeom>
              <a:blipFill>
                <a:blip r:embed="rId2"/>
                <a:stretch>
                  <a:fillRect l="-525" b="-16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59" name="Skjermbilde 2020-06-23 kl. 13.11.08.png" descr="Skjermbilde 2020-06-23 kl. 13.11.0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38" y="1852583"/>
            <a:ext cx="4521201" cy="43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Skjermbilde 2020-06-23 kl. 13.12.59.png" descr="Skjermbilde 2020-06-23 kl. 13.12.5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38" y="2673522"/>
            <a:ext cx="4521201" cy="3981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Skjermbilde 2020-06-23 kl. 13.13.35.png" descr="Skjermbilde 2020-06-23 kl. 13.13.3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03" y="3538239"/>
            <a:ext cx="4892012" cy="345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Skjermbilde 2020-06-23 kl. 13.14.34.png" descr="Skjermbilde 2020-06-23 kl. 13.14.3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297" y="5137758"/>
            <a:ext cx="7058864" cy="357795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Constraints…"/>
          <p:cNvSpPr txBox="1"/>
          <p:nvPr/>
        </p:nvSpPr>
        <p:spPr>
          <a:xfrm>
            <a:off x="290286" y="949958"/>
            <a:ext cx="11611428" cy="5522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defRPr sz="2000">
                <a:solidFill>
                  <a:srgbClr val="091F5C"/>
                </a:solidFill>
              </a:defRPr>
            </a:pPr>
            <a:r>
              <a:t>Constraints</a:t>
            </a:r>
          </a:p>
          <a:p>
            <a:pPr lvl="1" indent="228600">
              <a:lnSpc>
                <a:spcPct val="115000"/>
              </a:lnSpc>
              <a:spcBef>
                <a:spcPts val="600"/>
              </a:spcBef>
              <a:defRPr sz="2000" u="sng">
                <a:solidFill>
                  <a:srgbClr val="091F5C"/>
                </a:solidFill>
              </a:defRPr>
            </a:pPr>
            <a:r>
              <a:t>Orderability</a:t>
            </a:r>
          </a:p>
          <a:p>
            <a:pPr lvl="1" indent="228600">
              <a:lnSpc>
                <a:spcPct val="115000"/>
              </a:lnSpc>
              <a:spcBef>
                <a:spcPts val="600"/>
              </a:spcBef>
              <a:defRPr sz="2000" u="sng">
                <a:solidFill>
                  <a:srgbClr val="091F5C"/>
                </a:solidFill>
              </a:defRPr>
            </a:pPr>
            <a:endParaRPr/>
          </a:p>
          <a:p>
            <a:pPr lvl="1" indent="228600">
              <a:lnSpc>
                <a:spcPct val="115000"/>
              </a:lnSpc>
              <a:spcBef>
                <a:spcPts val="600"/>
              </a:spcBef>
              <a:defRPr sz="2000" u="sng">
                <a:solidFill>
                  <a:srgbClr val="091F5C"/>
                </a:solidFill>
              </a:defRPr>
            </a:pPr>
            <a:r>
              <a:t>Transitivity</a:t>
            </a:r>
          </a:p>
          <a:p>
            <a:pPr lvl="1" indent="228600">
              <a:lnSpc>
                <a:spcPct val="115000"/>
              </a:lnSpc>
              <a:spcBef>
                <a:spcPts val="600"/>
              </a:spcBef>
              <a:defRPr sz="2000" u="sng">
                <a:solidFill>
                  <a:srgbClr val="091F5C"/>
                </a:solidFill>
              </a:defRPr>
            </a:pPr>
            <a:endParaRPr/>
          </a:p>
          <a:p>
            <a:pPr lvl="1" indent="228600">
              <a:lnSpc>
                <a:spcPct val="115000"/>
              </a:lnSpc>
              <a:spcBef>
                <a:spcPts val="600"/>
              </a:spcBef>
              <a:defRPr sz="2000" u="sng">
                <a:solidFill>
                  <a:srgbClr val="091F5C"/>
                </a:solidFill>
              </a:defRPr>
            </a:pPr>
            <a:r>
              <a:t>Continuity</a:t>
            </a:r>
          </a:p>
          <a:p>
            <a:pPr lvl="1" indent="228600">
              <a:lnSpc>
                <a:spcPct val="115000"/>
              </a:lnSpc>
              <a:spcBef>
                <a:spcPts val="600"/>
              </a:spcBef>
              <a:defRPr sz="2000" u="sng">
                <a:solidFill>
                  <a:srgbClr val="091F5C"/>
                </a:solidFill>
              </a:defRPr>
            </a:pPr>
            <a:endParaRPr/>
          </a:p>
          <a:p>
            <a:pPr lvl="1" indent="228600">
              <a:lnSpc>
                <a:spcPct val="115000"/>
              </a:lnSpc>
              <a:spcBef>
                <a:spcPts val="600"/>
              </a:spcBef>
              <a:defRPr sz="2000" u="sng">
                <a:solidFill>
                  <a:srgbClr val="091F5C"/>
                </a:solidFill>
              </a:defRPr>
            </a:pPr>
            <a:r>
              <a:t>Sustitutability</a:t>
            </a:r>
          </a:p>
          <a:p>
            <a:pPr lvl="1" indent="228600">
              <a:lnSpc>
                <a:spcPct val="115000"/>
              </a:lnSpc>
              <a:spcBef>
                <a:spcPts val="600"/>
              </a:spcBef>
              <a:defRPr sz="2000" u="sng">
                <a:solidFill>
                  <a:srgbClr val="091F5C"/>
                </a:solidFill>
              </a:defRPr>
            </a:pPr>
            <a:endParaRPr/>
          </a:p>
          <a:p>
            <a:pPr lvl="1" indent="228600">
              <a:lnSpc>
                <a:spcPct val="115000"/>
              </a:lnSpc>
              <a:spcBef>
                <a:spcPts val="600"/>
              </a:spcBef>
              <a:defRPr sz="2000" u="sng">
                <a:solidFill>
                  <a:srgbClr val="091F5C"/>
                </a:solidFill>
              </a:defRPr>
            </a:pPr>
            <a:r>
              <a:t>Monotonicity</a:t>
            </a:r>
          </a:p>
        </p:txBody>
      </p:sp>
      <p:pic>
        <p:nvPicPr>
          <p:cNvPr id="164" name="Skjermbilde 2020-06-23 kl. 13.19.11.png" descr="Skjermbilde 2020-06-23 kl. 13.19.1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950" y="4350483"/>
            <a:ext cx="6059085" cy="393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ational preferences continu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Rational preferences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Violating the constraints leads to self-evident irrationality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ClrTx/>
                  <a:buSzTx/>
                  <a:buFontTx/>
                  <a:buNone/>
                </a:pPr>
                <a:r>
                  <a:t>Violating the constraints leads to self-evident irrationality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For example: an agent with intensive preferences can be induced to give away all it's money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endParaRPr/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If </a:t>
                </a:r>
                <a14:m>
                  <m:oMath xmlns:m="http://schemas.openxmlformats.org/officeDocument/2006/math">
                    <m:r>
                      <a:rPr sz="23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sz="23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≻</m:t>
                    </m:r>
                    <m:r>
                      <a:rPr sz="23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t>, then an agent who has </a:t>
                </a:r>
                <a:r>
                  <a:rPr i="1">
                    <a:solidFill>
                      <a:srgbClr val="683499"/>
                    </a:solidFill>
                  </a:rPr>
                  <a:t>C</a:t>
                </a:r>
                <a:r>
                  <a:rPr>
                    <a:solidFill>
                      <a:srgbClr val="683499"/>
                    </a:solidFill>
                  </a:rPr>
                  <a:t> </a:t>
                </a:r>
                <a:r>
                  <a:t>would pay (say) 1 cent to get </a:t>
                </a:r>
                <a:r>
                  <a:rPr i="1">
                    <a:solidFill>
                      <a:srgbClr val="683499"/>
                    </a:solidFill>
                  </a:rPr>
                  <a:t>B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If </a:t>
                </a:r>
                <a14:m>
                  <m:oMath xmlns:m="http://schemas.openxmlformats.org/officeDocument/2006/math">
                    <m:r>
                      <a:rPr sz="23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23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≻</m:t>
                    </m:r>
                    <m:r>
                      <a:rPr sz="23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t>, then an agent who has </a:t>
                </a:r>
                <a:r>
                  <a:rPr i="1">
                    <a:solidFill>
                      <a:srgbClr val="683499"/>
                    </a:solidFill>
                  </a:rPr>
                  <a:t>B</a:t>
                </a:r>
                <a:r>
                  <a:rPr>
                    <a:solidFill>
                      <a:srgbClr val="683499"/>
                    </a:solidFill>
                  </a:rPr>
                  <a:t> </a:t>
                </a:r>
                <a:r>
                  <a:t>would pay (say) 1 cent to get </a:t>
                </a:r>
                <a:r>
                  <a:rPr i="1">
                    <a:solidFill>
                      <a:srgbClr val="683499"/>
                    </a:solidFill>
                  </a:rPr>
                  <a:t>A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If </a:t>
                </a:r>
                <a14:m>
                  <m:oMath xmlns:m="http://schemas.openxmlformats.org/officeDocument/2006/math">
                    <m:r>
                      <a:rPr sz="25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sz="25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≻</m:t>
                    </m:r>
                    <m:r>
                      <a:rPr sz="25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t>, then an agent who has </a:t>
                </a:r>
                <a:r>
                  <a:rPr i="1">
                    <a:solidFill>
                      <a:srgbClr val="683499"/>
                    </a:solidFill>
                  </a:rPr>
                  <a:t>A</a:t>
                </a:r>
                <a:r>
                  <a:rPr>
                    <a:solidFill>
                      <a:srgbClr val="683499"/>
                    </a:solidFill>
                  </a:rPr>
                  <a:t> </a:t>
                </a:r>
                <a:r>
                  <a:t>would pay (say) 1 cent to get </a:t>
                </a:r>
                <a:r>
                  <a:rPr i="1">
                    <a:solidFill>
                      <a:srgbClr val="683499"/>
                    </a:solidFill>
                  </a:rPr>
                  <a:t>C</a:t>
                </a:r>
                <a:endParaRPr>
                  <a:solidFill>
                    <a:srgbClr val="683499"/>
                  </a:solidFill>
                </a:endParaRPr>
              </a:p>
            </p:txBody>
          </p:sp>
        </mc:Choice>
        <mc:Fallback xmlns="">
          <p:sp>
            <p:nvSpPr>
              <p:cNvPr id="167" name="Violating the constraints leads to self-evident irrationality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69" name="Skjermbilde 2020-06-23 kl. 13.36.18.png" descr="Skjermbilde 2020-06-23 kl. 13.36.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922" y="2195281"/>
            <a:ext cx="4356101" cy="381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Maximising expected ut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Maximising expected utility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heorem (Ramsey, 1931; von Neumann and Morgenstern, 1944):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ClrTx/>
                  <a:buSzTx/>
                  <a:buFontTx/>
                  <a:buNone/>
                  <a:defRPr b="1">
                    <a:solidFill>
                      <a:srgbClr val="EA3322"/>
                    </a:solidFill>
                  </a:defRPr>
                </a:pPr>
                <a:r>
                  <a:t>Theorem</a:t>
                </a:r>
                <a:r>
                  <a:rPr b="0">
                    <a:solidFill>
                      <a:srgbClr val="091F5C"/>
                    </a:solidFill>
                  </a:rPr>
                  <a:t> (Ramsey, 1931; von Neumann and Morgenstern, 1944):</a:t>
                </a:r>
              </a:p>
              <a:p>
                <a:pPr marL="0" indent="0">
                  <a:buClrTx/>
                  <a:buSzTx/>
                  <a:buFontTx/>
                  <a:buNone/>
                  <a:defRPr b="1">
                    <a:solidFill>
                      <a:srgbClr val="EA3322"/>
                    </a:solidFill>
                  </a:defRPr>
                </a:pPr>
                <a:r>
                  <a:rPr b="0">
                    <a:solidFill>
                      <a:srgbClr val="091F5C"/>
                    </a:solidFill>
                  </a:rPr>
                  <a:t>Given preferences satisfying the constraints there exists a real-valued function </a:t>
                </a:r>
                <a14:m>
                  <m:oMath xmlns:m="http://schemas.openxmlformats.org/officeDocument/2006/math">
                    <m:r>
                      <a:rPr sz="26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b="0">
                    <a:solidFill>
                      <a:srgbClr val="683499"/>
                    </a:solidFill>
                  </a:rPr>
                  <a:t> </a:t>
                </a:r>
                <a:r>
                  <a:rPr b="0">
                    <a:solidFill>
                      <a:srgbClr val="091F5C"/>
                    </a:solidFill>
                  </a:rPr>
                  <a:t>such that</a:t>
                </a:r>
              </a:p>
              <a:p>
                <a:pPr marL="0" lvl="2" indent="457200">
                  <a:buClrTx/>
                  <a:buSzTx/>
                  <a:buFontTx/>
                  <a:buNone/>
                  <a:defRPr b="1">
                    <a:solidFill>
                      <a:srgbClr val="683499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45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sz="245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5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245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)≥</m:t>
                      </m:r>
                      <m:r>
                        <a:rPr sz="245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sz="245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5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sz="245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)↔</m:t>
                      </m:r>
                      <m:r>
                        <a:rPr sz="245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sz="245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≿</m:t>
                      </m:r>
                      <m:r>
                        <a:rPr sz="245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b="0">
                  <a:solidFill>
                    <a:srgbClr val="091F5C"/>
                  </a:solidFill>
                </a:endParaRPr>
              </a:p>
              <a:p>
                <a:pPr marL="0" lvl="2" indent="457200">
                  <a:buClrTx/>
                  <a:buSzTx/>
                  <a:buFontTx/>
                  <a:buNone/>
                  <a:defRPr b="1">
                    <a:solidFill>
                      <a:srgbClr val="683499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([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;…;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])=∑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/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400" i="1">
                              <a:solidFill>
                                <a:srgbClr val="6733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67339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b="0">
                  <a:solidFill>
                    <a:srgbClr val="091F5C"/>
                  </a:solidFill>
                </a:endParaRPr>
              </a:p>
              <a:p>
                <a:pPr marL="0" indent="0">
                  <a:buClrTx/>
                  <a:buSzTx/>
                  <a:buFontTx/>
                  <a:buNone/>
                  <a:defRPr b="1">
                    <a:solidFill>
                      <a:srgbClr val="1245CF"/>
                    </a:solidFill>
                  </a:defRPr>
                </a:pPr>
                <a:r>
                  <a:rPr b="0"/>
                  <a:t>MEU principle:</a:t>
                </a:r>
                <a:endParaRPr b="0">
                  <a:solidFill>
                    <a:srgbClr val="091F5C"/>
                  </a:solidFill>
                </a:endParaRPr>
              </a:p>
              <a:p>
                <a:pPr marL="0" lvl="2" indent="457200">
                  <a:buClrTx/>
                  <a:buSzTx/>
                  <a:buFontTx/>
                  <a:buNone/>
                  <a:defRPr b="1">
                    <a:solidFill>
                      <a:srgbClr val="EA3322"/>
                    </a:solidFill>
                  </a:defRPr>
                </a:pPr>
                <a:r>
                  <a:rPr b="0">
                    <a:solidFill>
                      <a:srgbClr val="091F5C"/>
                    </a:solidFill>
                  </a:rPr>
                  <a:t>Choose the action that maximises expected utility</a:t>
                </a:r>
              </a:p>
              <a:p>
                <a:pPr marL="0" indent="0">
                  <a:buClrTx/>
                  <a:buSzTx/>
                  <a:buFontTx/>
                  <a:buNone/>
                  <a:defRPr b="1">
                    <a:solidFill>
                      <a:srgbClr val="EA3322"/>
                    </a:solidFill>
                  </a:defRPr>
                </a:pPr>
                <a:r>
                  <a:rPr b="0">
                    <a:solidFill>
                      <a:srgbClr val="091F5C"/>
                    </a:solidFill>
                  </a:rPr>
                  <a:t>Note: an agent can be entirely rational (consistent with MEU) without ever representing or manipulating utilities and probabilities</a:t>
                </a:r>
              </a:p>
              <a:p>
                <a:pPr marL="0" indent="0">
                  <a:buClrTx/>
                  <a:buSzTx/>
                  <a:buFontTx/>
                  <a:buNone/>
                  <a:defRPr b="1">
                    <a:solidFill>
                      <a:srgbClr val="EA3322"/>
                    </a:solidFill>
                  </a:defRPr>
                </a:pPr>
                <a:endParaRPr b="0">
                  <a:solidFill>
                    <a:srgbClr val="091F5C"/>
                  </a:solidFill>
                </a:endParaRPr>
              </a:p>
              <a:p>
                <a:pPr marL="0" indent="0">
                  <a:buClrTx/>
                  <a:buSzTx/>
                  <a:buFontTx/>
                  <a:buNone/>
                  <a:defRPr b="1">
                    <a:solidFill>
                      <a:srgbClr val="EA3322"/>
                    </a:solidFill>
                  </a:defRPr>
                </a:pPr>
                <a:r>
                  <a:rPr b="0">
                    <a:solidFill>
                      <a:srgbClr val="091F5C"/>
                    </a:solidFill>
                  </a:rPr>
                  <a:t>E.g., a lookup table for perfect tic-tac-toe</a:t>
                </a:r>
              </a:p>
            </p:txBody>
          </p:sp>
        </mc:Choice>
        <mc:Fallback xmlns="">
          <p:sp>
            <p:nvSpPr>
              <p:cNvPr id="172" name="Theorem (Ramsey, 1931; von Neumann and Morgenstern, 1944)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Utilit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Utilities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Utilities map states to real numbers. Which numbers?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ClrTx/>
                  <a:buSzTx/>
                  <a:buFontTx/>
                  <a:buNone/>
                </a:pPr>
                <a:r>
                  <a:t>Utilities map states to real numbers. Which numbers?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Standard approach to assessment of human utilities_</a:t>
                </a:r>
              </a:p>
              <a:p>
                <a:pPr marL="0" lvl="1" indent="228600">
                  <a:buClrTx/>
                  <a:buSzTx/>
                  <a:buFontTx/>
                  <a:buNone/>
                </a:pPr>
                <a:r>
                  <a:t>compare a given state </a:t>
                </a:r>
                <a:r>
                  <a:rPr i="1">
                    <a:solidFill>
                      <a:srgbClr val="683499"/>
                    </a:solidFill>
                  </a:rPr>
                  <a:t>A </a:t>
                </a:r>
                <a:r>
                  <a:t>to a standard lottery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t> that has</a:t>
                </a:r>
              </a:p>
              <a:p>
                <a:pPr marL="0" lvl="2" indent="457200">
                  <a:buClrTx/>
                  <a:buSzTx/>
                  <a:buFontTx/>
                  <a:buNone/>
                </a:pPr>
                <a:r>
                  <a:t>"best possible price"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6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6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sz="26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b>
                    </m:sSub>
                  </m:oMath>
                </a14:m>
                <a:r>
                  <a:t> with probability </a:t>
                </a:r>
                <a:r>
                  <a:rPr i="1">
                    <a:solidFill>
                      <a:srgbClr val="683499"/>
                    </a:solidFill>
                  </a:rPr>
                  <a:t>p</a:t>
                </a:r>
              </a:p>
              <a:p>
                <a:pPr marL="0" lvl="2" indent="457200">
                  <a:buClrTx/>
                  <a:buSzTx/>
                  <a:buFontTx/>
                  <a:buNone/>
                </a:pPr>
                <a:r>
                  <a:t>"worst possible catastrophe"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600" i="1">
                            <a:solidFill>
                              <a:srgbClr val="081F5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600" i="1">
                            <a:solidFill>
                              <a:srgbClr val="081F5C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sz="2600" i="1">
                            <a:solidFill>
                              <a:srgbClr val="081F5C"/>
                            </a:solidFill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t> with probability </a:t>
                </a:r>
                <a:r>
                  <a:rPr>
                    <a:solidFill>
                      <a:srgbClr val="683499"/>
                    </a:solidFill>
                  </a:rPr>
                  <a:t>(1 - p)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adjust lottery probability </a:t>
                </a:r>
                <a:r>
                  <a:rPr i="1">
                    <a:solidFill>
                      <a:srgbClr val="683499"/>
                    </a:solidFill>
                  </a:rPr>
                  <a:t>p</a:t>
                </a:r>
                <a:r>
                  <a:t> until </a:t>
                </a:r>
                <a14:m>
                  <m:oMath xmlns:m="http://schemas.openxmlformats.org/officeDocument/2006/math">
                    <m:r>
                      <a:rPr sz="23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23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sz="23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3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sz="23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>
                    <a:solidFill>
                      <a:srgbClr val="683499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6" name="Utilities map states to real numbers. Which numbers?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7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178" name="Skjermbilde 2020-06-23 kl. 14.01.09.png" descr="Skjermbilde 2020-06-23 kl. 14.01.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326" y="4364470"/>
            <a:ext cx="6323348" cy="1709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Utility sca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Utility scales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Normalised utilities:   = 1.0,   = 0.0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ClrTx/>
                  <a:buSzTx/>
                  <a:buFontTx/>
                  <a:buNone/>
                </a:pPr>
                <a:r>
                  <a:rPr>
                    <a:solidFill>
                      <a:srgbClr val="1245CF"/>
                    </a:solidFill>
                  </a:rPr>
                  <a:t>Normalised utilities:</a:t>
                </a:r>
                <a: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6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6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sz="26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b>
                    </m:sSub>
                  </m:oMath>
                </a14:m>
                <a:r>
                  <a:rPr>
                    <a:solidFill>
                      <a:srgbClr val="683499"/>
                    </a:solidFill>
                  </a:rPr>
                  <a:t> = 1.0,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6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6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sz="26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>
                    <a:solidFill>
                      <a:srgbClr val="683499"/>
                    </a:solidFill>
                  </a:rPr>
                  <a:t> = 0.0</a:t>
                </a:r>
              </a:p>
              <a:p>
                <a:pPr marL="0" indent="0">
                  <a:buClrTx/>
                  <a:buSzTx/>
                  <a:buFontTx/>
                  <a:buNone/>
                  <a:defRPr>
                    <a:solidFill>
                      <a:srgbClr val="1245CF"/>
                    </a:solidFill>
                  </a:defRPr>
                </a:pPr>
                <a:r>
                  <a:t>Micromorts: </a:t>
                </a:r>
                <a:r>
                  <a:rPr>
                    <a:solidFill>
                      <a:srgbClr val="091F5C"/>
                    </a:solidFill>
                  </a:rPr>
                  <a:t>one-millionth chance of death useful for Russian roulette, paying to reduce product risks, etc.</a:t>
                </a:r>
              </a:p>
              <a:p>
                <a:pPr marL="0" indent="0">
                  <a:buClrTx/>
                  <a:buSzTx/>
                  <a:buFontTx/>
                  <a:buNone/>
                  <a:defRPr>
                    <a:solidFill>
                      <a:srgbClr val="1245CF"/>
                    </a:solidFill>
                  </a:defRPr>
                </a:pPr>
                <a:r>
                  <a:rPr>
                    <a:solidFill>
                      <a:srgbClr val="091F5C"/>
                    </a:solidFill>
                  </a:rPr>
                  <a:t>QALY's: quality-adjusted life years</a:t>
                </a:r>
              </a:p>
              <a:p>
                <a:pPr marL="0" lvl="1" indent="228600">
                  <a:buClrTx/>
                  <a:buSzTx/>
                  <a:buFontTx/>
                  <a:buNone/>
                  <a:defRPr>
                    <a:solidFill>
                      <a:srgbClr val="1245CF"/>
                    </a:solidFill>
                  </a:defRPr>
                </a:pPr>
                <a:r>
                  <a:rPr>
                    <a:solidFill>
                      <a:srgbClr val="091F5C"/>
                    </a:solidFill>
                  </a:rPr>
                  <a:t>Useful for medical decisions involving substantial risk</a:t>
                </a:r>
              </a:p>
              <a:p>
                <a:pPr marL="0" lvl="1" indent="228600">
                  <a:buClrTx/>
                  <a:buSzTx/>
                  <a:buFontTx/>
                  <a:buNone/>
                  <a:defRPr>
                    <a:solidFill>
                      <a:srgbClr val="1245CF"/>
                    </a:solidFill>
                  </a:defRPr>
                </a:pPr>
                <a:endParaRPr>
                  <a:solidFill>
                    <a:srgbClr val="091F5C"/>
                  </a:solidFill>
                </a:endParaRPr>
              </a:p>
              <a:p>
                <a:pPr marL="0" indent="0">
                  <a:buClrTx/>
                  <a:buSzTx/>
                  <a:buFontTx/>
                  <a:buNone/>
                  <a:defRPr>
                    <a:solidFill>
                      <a:srgbClr val="1245CF"/>
                    </a:solidFill>
                  </a:defRPr>
                </a:pPr>
                <a:r>
                  <a:rPr>
                    <a:solidFill>
                      <a:srgbClr val="091F5C"/>
                    </a:solidFill>
                  </a:rPr>
                  <a:t>Note: behaviour is </a:t>
                </a:r>
                <a:r>
                  <a:rPr b="1">
                    <a:solidFill>
                      <a:srgbClr val="EA3322"/>
                    </a:solidFill>
                  </a:rPr>
                  <a:t>invariant</a:t>
                </a:r>
                <a:r>
                  <a:rPr>
                    <a:solidFill>
                      <a:srgbClr val="091F5C"/>
                    </a:solidFill>
                  </a:rPr>
                  <a:t> w.r.t. +ve linear transformation</a:t>
                </a:r>
              </a:p>
              <a:p>
                <a:pPr marL="0" lvl="1" indent="228600">
                  <a:buClrTx/>
                  <a:buSzTx/>
                  <a:buFontTx/>
                  <a:buNone/>
                  <a:defRPr>
                    <a:solidFill>
                      <a:srgbClr val="683499"/>
                    </a:solidFill>
                  </a:defRPr>
                </a:pPr>
                <a14:m>
                  <m:oMath xmlns:m="http://schemas.openxmlformats.org/officeDocument/2006/math">
                    <m:sSup>
                      <m:sSupPr>
                        <m:ctrlP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/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With deterministic prizes only (no lottery choices), only ordinal utility can be determined, i.e., total order on prizes.</a:t>
                </a:r>
              </a:p>
            </p:txBody>
          </p:sp>
        </mc:Choice>
        <mc:Fallback xmlns="">
          <p:sp>
            <p:nvSpPr>
              <p:cNvPr id="181" name="Normalised utilities:   = 1.0,   = 0.0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578" r="-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Mone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Money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Money does not behave as a utility function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90286" y="845225"/>
                <a:ext cx="11611428" cy="4817295"/>
              </a:xfrm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ClrTx/>
                  <a:buSzTx/>
                  <a:buFontTx/>
                  <a:buNone/>
                </a:pPr>
                <a:r>
                  <a:t>Money does </a:t>
                </a:r>
                <a:r>
                  <a:rPr b="1"/>
                  <a:t>not</a:t>
                </a:r>
                <a:r>
                  <a:t> behave as a utility function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endParaRPr/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Given a lottery </a:t>
                </a:r>
                <a14:m>
                  <m:oMath xmlns:m="http://schemas.openxmlformats.org/officeDocument/2006/math">
                    <m:r>
                      <a:rPr sz="23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t> with expected monetary value </a:t>
                </a:r>
                <a14:m>
                  <m:oMath xmlns:m="http://schemas.openxmlformats.org/officeDocument/2006/math"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𝐸𝑀𝑉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,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Usually </a:t>
                </a:r>
                <a14:m>
                  <m:oMath xmlns:m="http://schemas.openxmlformats.org/officeDocument/2006/math"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)&lt;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𝐸𝑀𝑉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t>, i.e., people are risk-averse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endParaRPr/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Utility curve: for what probability </a:t>
                </a:r>
                <a:r>
                  <a:rPr i="1">
                    <a:solidFill>
                      <a:srgbClr val="683499"/>
                    </a:solidFill>
                  </a:rPr>
                  <a:t>p</a:t>
                </a:r>
                <a:r>
                  <a:rPr i="1"/>
                  <a:t> </a:t>
                </a:r>
                <a:r>
                  <a:t>am I indifferent between a prize </a:t>
                </a:r>
                <a:r>
                  <a:rPr i="1"/>
                  <a:t>x </a:t>
                </a:r>
                <a:r>
                  <a:t>and</a:t>
                </a:r>
              </a:p>
              <a:p>
                <a:pPr marL="0" lvl="1" indent="228600">
                  <a:buClrTx/>
                  <a:buSzTx/>
                  <a:buFontTx/>
                  <a:buNone/>
                </a:pPr>
                <a:r>
                  <a:t>a lottery </a:t>
                </a:r>
                <a:r>
                  <a:rPr>
                    <a:solidFill>
                      <a:srgbClr val="683499"/>
                    </a:solidFill>
                  </a:rPr>
                  <a:t>[</a:t>
                </a:r>
                <a:r>
                  <a:rPr i="1">
                    <a:solidFill>
                      <a:srgbClr val="683499"/>
                    </a:solidFill>
                  </a:rPr>
                  <a:t>p</a:t>
                </a:r>
                <a:r>
                  <a:rPr>
                    <a:solidFill>
                      <a:srgbClr val="683499"/>
                    </a:solidFill>
                  </a:rPr>
                  <a:t>, $</a:t>
                </a:r>
                <a:r>
                  <a:rPr i="1">
                    <a:solidFill>
                      <a:srgbClr val="683499"/>
                    </a:solidFill>
                  </a:rPr>
                  <a:t>M</a:t>
                </a:r>
                <a:r>
                  <a:rPr>
                    <a:solidFill>
                      <a:srgbClr val="683499"/>
                    </a:solidFill>
                  </a:rPr>
                  <a:t>; (1 - </a:t>
                </a:r>
                <a:r>
                  <a:rPr i="1">
                    <a:solidFill>
                      <a:srgbClr val="683499"/>
                    </a:solidFill>
                  </a:rPr>
                  <a:t>p</a:t>
                </a:r>
                <a:r>
                  <a:rPr>
                    <a:solidFill>
                      <a:srgbClr val="683499"/>
                    </a:solidFill>
                  </a:rPr>
                  <a:t>), $0]</a:t>
                </a:r>
                <a:r>
                  <a:t> for </a:t>
                </a:r>
                <a:r>
                  <a:rPr i="1">
                    <a:solidFill>
                      <a:srgbClr val="683499"/>
                    </a:solidFill>
                  </a:rPr>
                  <a:t>M</a:t>
                </a:r>
                <a:r>
                  <a:t>?</a:t>
                </a:r>
              </a:p>
              <a:p>
                <a:pPr marL="0" lvl="1" indent="228600">
                  <a:buClrTx/>
                  <a:buSzTx/>
                  <a:buFontTx/>
                  <a:buNone/>
                </a:pPr>
                <a:endParaRPr/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Typical empirical data, extrapolated with risk-prone behaviour:</a:t>
                </a:r>
              </a:p>
            </p:txBody>
          </p:sp>
        </mc:Choice>
        <mc:Fallback xmlns="">
          <p:sp>
            <p:nvSpPr>
              <p:cNvPr id="185" name="Money does not behave as a utility func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0286" y="845225"/>
                <a:ext cx="11611428" cy="4817295"/>
              </a:xfrm>
              <a:prstGeom prst="rect">
                <a:avLst/>
              </a:prstGeom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187" name="Skjermbilde 2020-06-23 kl. 14.21.38.png" descr="Skjermbilde 2020-06-23 kl. 14.21.3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50" y="3655290"/>
            <a:ext cx="4228691" cy="25047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Material">
  <a:themeElements>
    <a:clrScheme name="Material">
      <a:dk1>
        <a:srgbClr val="FFFFFF"/>
      </a:dk1>
      <a:lt1>
        <a:srgbClr val="4285F4"/>
      </a:lt1>
      <a:dk2>
        <a:srgbClr val="A7A7A7"/>
      </a:dk2>
      <a:lt2>
        <a:srgbClr val="53535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0000FF"/>
      </a:hlink>
      <a:folHlink>
        <a:srgbClr val="FF00FF"/>
      </a:folHlink>
    </a:clrScheme>
    <a:fontScheme name="Material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Mate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285F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285F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aterial">
  <a:themeElements>
    <a:clrScheme name="Mater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0000FF"/>
      </a:hlink>
      <a:folHlink>
        <a:srgbClr val="FF00FF"/>
      </a:folHlink>
    </a:clrScheme>
    <a:fontScheme name="Material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Mate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285F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285F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1594</Words>
  <Application>Microsoft Office PowerPoint</Application>
  <PresentationFormat>Widescreen</PresentationFormat>
  <Paragraphs>208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Cambria Math</vt:lpstr>
      <vt:lpstr>Helvetica</vt:lpstr>
      <vt:lpstr>Roboto</vt:lpstr>
      <vt:lpstr>Material</vt:lpstr>
      <vt:lpstr>Rational Decisions</vt:lpstr>
      <vt:lpstr>Outline</vt:lpstr>
      <vt:lpstr>Preferences</vt:lpstr>
      <vt:lpstr>Rational preferences</vt:lpstr>
      <vt:lpstr>Rational preferences continued</vt:lpstr>
      <vt:lpstr>Maximising expected utility</vt:lpstr>
      <vt:lpstr>Utilities</vt:lpstr>
      <vt:lpstr>Utility scales</vt:lpstr>
      <vt:lpstr>Money</vt:lpstr>
      <vt:lpstr>Student group utility</vt:lpstr>
      <vt:lpstr>Decision networks</vt:lpstr>
      <vt:lpstr>Multiattribute utility</vt:lpstr>
      <vt:lpstr>Strict dominance</vt:lpstr>
      <vt:lpstr>Stochastic dominance</vt:lpstr>
      <vt:lpstr>Stochastic dominance continued</vt:lpstr>
      <vt:lpstr>Label the arcs + or –</vt:lpstr>
      <vt:lpstr>Preference structure: Deterministic</vt:lpstr>
      <vt:lpstr>Preference structure: Stochastic</vt:lpstr>
      <vt:lpstr>Value of information</vt:lpstr>
      <vt:lpstr>Value of information cont.</vt:lpstr>
      <vt:lpstr>General formula</vt:lpstr>
      <vt:lpstr>Properties</vt:lpstr>
      <vt:lpstr>Qualitative behaviours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Rational Decisions</dc:title>
  <cp:lastModifiedBy>Marcello Bonsangue</cp:lastModifiedBy>
  <cp:revision>2</cp:revision>
  <dcterms:modified xsi:type="dcterms:W3CDTF">2020-07-14T07:42:45Z</dcterms:modified>
</cp:coreProperties>
</file>